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trictFirstAndLastChars="0" embedTrueTypeFonts="1" saveSubsetFonts="1" autoCompressPictures="0">
  <p:sldMasterIdLst>
    <p:sldMasterId id="2147483671" r:id="rId1"/>
  </p:sldMasterIdLst>
  <p:notesMasterIdLst>
    <p:notesMasterId r:id="rId40"/>
  </p:notesMasterIdLst>
  <p:handoutMasterIdLst>
    <p:handoutMasterId r:id="rId41"/>
  </p:handoutMasterIdLst>
  <p:sldIdLst>
    <p:sldId id="256" r:id="rId2"/>
    <p:sldId id="340" r:id="rId3"/>
    <p:sldId id="341" r:id="rId4"/>
    <p:sldId id="262" r:id="rId5"/>
    <p:sldId id="258" r:id="rId6"/>
    <p:sldId id="312" r:id="rId7"/>
    <p:sldId id="302" r:id="rId8"/>
    <p:sldId id="259" r:id="rId9"/>
    <p:sldId id="304" r:id="rId10"/>
    <p:sldId id="307" r:id="rId11"/>
    <p:sldId id="328" r:id="rId12"/>
    <p:sldId id="305" r:id="rId13"/>
    <p:sldId id="306" r:id="rId14"/>
    <p:sldId id="309" r:id="rId15"/>
    <p:sldId id="311" r:id="rId16"/>
    <p:sldId id="308" r:id="rId17"/>
    <p:sldId id="342" r:id="rId18"/>
    <p:sldId id="329" r:id="rId19"/>
    <p:sldId id="310" r:id="rId20"/>
    <p:sldId id="343" r:id="rId21"/>
    <p:sldId id="318" r:id="rId22"/>
    <p:sldId id="319" r:id="rId23"/>
    <p:sldId id="320" r:id="rId24"/>
    <p:sldId id="321" r:id="rId25"/>
    <p:sldId id="313" r:id="rId26"/>
    <p:sldId id="323" r:id="rId27"/>
    <p:sldId id="330" r:id="rId28"/>
    <p:sldId id="331" r:id="rId29"/>
    <p:sldId id="333" r:id="rId30"/>
    <p:sldId id="332" r:id="rId31"/>
    <p:sldId id="334" r:id="rId32"/>
    <p:sldId id="336" r:id="rId33"/>
    <p:sldId id="335" r:id="rId34"/>
    <p:sldId id="325" r:id="rId35"/>
    <p:sldId id="337" r:id="rId36"/>
    <p:sldId id="339" r:id="rId37"/>
    <p:sldId id="326" r:id="rId38"/>
    <p:sldId id="268" r:id="rId39"/>
  </p:sldIdLst>
  <p:sldSz cx="9144000" cy="5143500" type="screen16x9"/>
  <p:notesSz cx="6858000" cy="9144000"/>
  <p:embeddedFontLst>
    <p:embeddedFont>
      <p:font typeface="Aharoni" panose="02010803020104030203" pitchFamily="2" charset="-79"/>
      <p:bold r:id="rId42"/>
    </p:embeddedFont>
    <p:embeddedFont>
      <p:font typeface="Alfa Slab One" panose="020F0502020204030204" pitchFamily="34" charset="0"/>
      <p:regular r:id="rId43"/>
      <p:bold r:id="rId44"/>
      <p:italic r:id="rId45"/>
      <p:boldItalic r:id="rId46"/>
    </p:embeddedFont>
    <p:embeddedFont>
      <p:font typeface="Andale Mono" panose="020B0509000000000004" pitchFamily="49" charset="0"/>
      <p:regular r:id="rId47"/>
    </p:embeddedFont>
    <p:embeddedFont>
      <p:font typeface="Baloo Bhaijaan" panose="03080902040302020200" pitchFamily="66" charset="-78"/>
      <p:regular r:id="rId48"/>
    </p:embeddedFont>
    <p:embeddedFont>
      <p:font typeface="Baloo Tamma 2" panose="03080502040302020200" pitchFamily="66" charset="77"/>
      <p:regular r:id="rId49"/>
      <p:bold r:id="rId50"/>
    </p:embeddedFont>
    <p:embeddedFont>
      <p:font typeface="Cambria Math" panose="02040503050406030204" pitchFamily="18" charset="0"/>
      <p:regular r:id="rId51"/>
    </p:embeddedFont>
    <p:embeddedFont>
      <p:font typeface="Maven Pro" pitchFamily="2" charset="77"/>
      <p:regular r:id="rId52"/>
      <p:bold r:id="rId53"/>
    </p:embeddedFont>
    <p:embeddedFont>
      <p:font typeface="Maven Pro Medium" panose="020F0502020204030204" pitchFamily="34" charset="0"/>
      <p:regular r:id="rId54"/>
      <p:bold r:id="rId55"/>
      <p:italic r:id="rId56"/>
      <p:boldItalic r:id="rId57"/>
    </p:embeddedFont>
    <p:embeddedFont>
      <p:font typeface="Maven Pro SemiBold" panose="020F0502020204030204" pitchFamily="34" charset="0"/>
      <p:regular r:id="rId58"/>
      <p:bold r:id="rId59"/>
      <p:italic r:id="rId60"/>
      <p:boldItalic r:id="rId61"/>
    </p:embeddedFont>
    <p:embeddedFont>
      <p:font typeface="Roboto Condensed Light" panose="020F0302020204030204" pitchFamily="34" charset="0"/>
      <p:regular r:id="rId62"/>
      <p: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916"/>
    <a:srgbClr val="1DC3F7"/>
    <a:srgbClr val="79CCFF"/>
    <a:srgbClr val="F9FF00"/>
    <a:srgbClr val="FFF206"/>
    <a:srgbClr val="FFED19"/>
    <a:srgbClr val="FFED17"/>
    <a:srgbClr val="075063"/>
    <a:srgbClr val="03FF00"/>
    <a:srgbClr val="173C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9285B2-2820-4BDD-9FEC-788EF18C4AD7}">
  <a:tblStyle styleId="{4B9285B2-2820-4BDD-9FEC-788EF18C4A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78"/>
    <p:restoredTop sz="80624"/>
  </p:normalViewPr>
  <p:slideViewPr>
    <p:cSldViewPr snapToGrid="0">
      <p:cViewPr>
        <p:scale>
          <a:sx n="154" d="100"/>
          <a:sy n="154" d="100"/>
        </p:scale>
        <p:origin x="1192" y="-136"/>
      </p:cViewPr>
      <p:guideLst>
        <p:guide orient="horz" pos="1620"/>
        <p:guide pos="2880"/>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363559164816781"/>
          <c:y val="0.35474995182673696"/>
          <c:w val="0.8640006775628376"/>
          <c:h val="0.43894909124839548"/>
        </c:manualLayout>
      </c:layout>
      <c:lineChart>
        <c:grouping val="standard"/>
        <c:varyColors val="0"/>
        <c:ser>
          <c:idx val="0"/>
          <c:order val="0"/>
          <c:tx>
            <c:strRef>
              <c:f>Sheet1!$B$1</c:f>
              <c:strCache>
                <c:ptCount val="1"/>
                <c:pt idx="0">
                  <c:v>Shark Attack</c:v>
                </c:pt>
              </c:strCache>
            </c:strRef>
          </c:tx>
          <c:spPr>
            <a:ln w="28575" cap="rnd">
              <a:solidFill>
                <a:schemeClr val="dk1">
                  <a:tint val="88500"/>
                </a:schemeClr>
              </a:solidFill>
              <a:round/>
            </a:ln>
            <a:effectLst/>
          </c:spPr>
          <c:marker>
            <c:symbol val="none"/>
          </c:marker>
          <c:cat>
            <c:strRef>
              <c:f>Sheet1!$A$2:$A$13</c:f>
              <c:strCache>
                <c:ptCount val="12"/>
                <c:pt idx="0">
                  <c:v>Jan</c:v>
                </c:pt>
                <c:pt idx="1">
                  <c:v>Feb</c:v>
                </c:pt>
                <c:pt idx="2">
                  <c:v>March</c:v>
                </c:pt>
                <c:pt idx="3">
                  <c:v>April</c:v>
                </c:pt>
                <c:pt idx="4">
                  <c:v>May</c:v>
                </c:pt>
                <c:pt idx="5">
                  <c:v>June</c:v>
                </c:pt>
                <c:pt idx="6">
                  <c:v>July</c:v>
                </c:pt>
                <c:pt idx="7">
                  <c:v>Aug</c:v>
                </c:pt>
                <c:pt idx="8">
                  <c:v>Sep</c:v>
                </c:pt>
                <c:pt idx="9">
                  <c:v>Oct</c:v>
                </c:pt>
                <c:pt idx="10">
                  <c:v>Nov</c:v>
                </c:pt>
                <c:pt idx="11">
                  <c:v>Dec</c:v>
                </c:pt>
              </c:strCache>
            </c:strRef>
          </c:cat>
          <c:val>
            <c:numRef>
              <c:f>Sheet1!$B$2:$B$13</c:f>
              <c:numCache>
                <c:formatCode>General</c:formatCode>
                <c:ptCount val="12"/>
                <c:pt idx="0">
                  <c:v>1</c:v>
                </c:pt>
                <c:pt idx="1">
                  <c:v>1</c:v>
                </c:pt>
                <c:pt idx="2">
                  <c:v>1.5</c:v>
                </c:pt>
                <c:pt idx="3">
                  <c:v>2</c:v>
                </c:pt>
                <c:pt idx="4">
                  <c:v>3</c:v>
                </c:pt>
                <c:pt idx="5">
                  <c:v>4</c:v>
                </c:pt>
                <c:pt idx="6">
                  <c:v>7</c:v>
                </c:pt>
                <c:pt idx="7">
                  <c:v>6</c:v>
                </c:pt>
                <c:pt idx="8">
                  <c:v>5</c:v>
                </c:pt>
                <c:pt idx="9">
                  <c:v>2</c:v>
                </c:pt>
                <c:pt idx="10">
                  <c:v>1</c:v>
                </c:pt>
                <c:pt idx="11">
                  <c:v>1</c:v>
                </c:pt>
              </c:numCache>
            </c:numRef>
          </c:val>
          <c:smooth val="0"/>
          <c:extLst>
            <c:ext xmlns:c16="http://schemas.microsoft.com/office/drawing/2014/chart" uri="{C3380CC4-5D6E-409C-BE32-E72D297353CC}">
              <c16:uniqueId val="{00000000-141B-2544-AAED-3505E937C9FE}"/>
            </c:ext>
          </c:extLst>
        </c:ser>
        <c:ser>
          <c:idx val="1"/>
          <c:order val="1"/>
          <c:tx>
            <c:strRef>
              <c:f>Sheet1!$C$1</c:f>
              <c:strCache>
                <c:ptCount val="1"/>
                <c:pt idx="0">
                  <c:v>Ice Cream Sale</c:v>
                </c:pt>
              </c:strCache>
            </c:strRef>
          </c:tx>
          <c:spPr>
            <a:ln w="28575" cap="rnd">
              <a:solidFill>
                <a:schemeClr val="dk1">
                  <a:tint val="55000"/>
                </a:schemeClr>
              </a:solidFill>
              <a:round/>
            </a:ln>
            <a:effectLst/>
          </c:spPr>
          <c:marker>
            <c:symbol val="none"/>
          </c:marker>
          <c:cat>
            <c:strRef>
              <c:f>Sheet1!$A$2:$A$13</c:f>
              <c:strCache>
                <c:ptCount val="12"/>
                <c:pt idx="0">
                  <c:v>Jan</c:v>
                </c:pt>
                <c:pt idx="1">
                  <c:v>Feb</c:v>
                </c:pt>
                <c:pt idx="2">
                  <c:v>March</c:v>
                </c:pt>
                <c:pt idx="3">
                  <c:v>April</c:v>
                </c:pt>
                <c:pt idx="4">
                  <c:v>May</c:v>
                </c:pt>
                <c:pt idx="5">
                  <c:v>June</c:v>
                </c:pt>
                <c:pt idx="6">
                  <c:v>July</c:v>
                </c:pt>
                <c:pt idx="7">
                  <c:v>Aug</c:v>
                </c:pt>
                <c:pt idx="8">
                  <c:v>Sep</c:v>
                </c:pt>
                <c:pt idx="9">
                  <c:v>Oct</c:v>
                </c:pt>
                <c:pt idx="10">
                  <c:v>Nov</c:v>
                </c:pt>
                <c:pt idx="11">
                  <c:v>Dec</c:v>
                </c:pt>
              </c:strCache>
            </c:strRef>
          </c:cat>
          <c:val>
            <c:numRef>
              <c:f>Sheet1!$C$2:$C$13</c:f>
              <c:numCache>
                <c:formatCode>General</c:formatCode>
                <c:ptCount val="12"/>
                <c:pt idx="0">
                  <c:v>1.5</c:v>
                </c:pt>
                <c:pt idx="1">
                  <c:v>1.5</c:v>
                </c:pt>
                <c:pt idx="2">
                  <c:v>1</c:v>
                </c:pt>
                <c:pt idx="3">
                  <c:v>2.2000000000000002</c:v>
                </c:pt>
                <c:pt idx="4">
                  <c:v>3</c:v>
                </c:pt>
                <c:pt idx="5">
                  <c:v>4.5</c:v>
                </c:pt>
                <c:pt idx="6">
                  <c:v>5.8</c:v>
                </c:pt>
                <c:pt idx="7">
                  <c:v>6.5</c:v>
                </c:pt>
                <c:pt idx="8">
                  <c:v>4</c:v>
                </c:pt>
                <c:pt idx="9">
                  <c:v>3</c:v>
                </c:pt>
                <c:pt idx="10">
                  <c:v>2</c:v>
                </c:pt>
                <c:pt idx="11">
                  <c:v>2</c:v>
                </c:pt>
              </c:numCache>
            </c:numRef>
          </c:val>
          <c:smooth val="0"/>
          <c:extLst>
            <c:ext xmlns:c16="http://schemas.microsoft.com/office/drawing/2014/chart" uri="{C3380CC4-5D6E-409C-BE32-E72D297353CC}">
              <c16:uniqueId val="{00000001-141B-2544-AAED-3505E937C9FE}"/>
            </c:ext>
          </c:extLst>
        </c:ser>
        <c:dLbls>
          <c:showLegendKey val="0"/>
          <c:showVal val="0"/>
          <c:showCatName val="0"/>
          <c:showSerName val="0"/>
          <c:showPercent val="0"/>
          <c:showBubbleSize val="0"/>
        </c:dLbls>
        <c:smooth val="0"/>
        <c:axId val="1815696671"/>
        <c:axId val="1816040479"/>
      </c:lineChart>
      <c:catAx>
        <c:axId val="18156966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16040479"/>
        <c:crosses val="autoZero"/>
        <c:auto val="1"/>
        <c:lblAlgn val="ctr"/>
        <c:lblOffset val="100"/>
        <c:noMultiLvlLbl val="0"/>
      </c:catAx>
      <c:valAx>
        <c:axId val="1816040479"/>
        <c:scaling>
          <c:orientation val="minMax"/>
        </c:scaling>
        <c:delete val="1"/>
        <c:axPos val="l"/>
        <c:numFmt formatCode="General" sourceLinked="1"/>
        <c:majorTickMark val="none"/>
        <c:minorTickMark val="none"/>
        <c:tickLblPos val="nextTo"/>
        <c:crossAx val="181569667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20242A-C37E-163D-5D28-60F7698CE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943E3F-4324-FCDC-7B3A-50574378F3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C7322F-66D4-D64F-9CFF-8D6621C61052}" type="datetimeFigureOut">
              <a:rPr lang="en-US" smtClean="0"/>
              <a:t>9/30/24</a:t>
            </a:fld>
            <a:endParaRPr lang="en-US"/>
          </a:p>
        </p:txBody>
      </p:sp>
      <p:sp>
        <p:nvSpPr>
          <p:cNvPr id="4" name="Footer Placeholder 3">
            <a:extLst>
              <a:ext uri="{FF2B5EF4-FFF2-40B4-BE49-F238E27FC236}">
                <a16:creationId xmlns:a16="http://schemas.microsoft.com/office/drawing/2014/main" id="{9B9DA315-DCEA-B4A1-A0C4-9A9276F3BC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8923536-BBCA-7722-C35D-0A38E96353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50C3DB-7452-7D4D-A367-2E31C44988EB}" type="slidenum">
              <a:rPr lang="en-US" smtClean="0"/>
              <a:t>‹#›</a:t>
            </a:fld>
            <a:endParaRPr lang="en-US"/>
          </a:p>
        </p:txBody>
      </p:sp>
    </p:spTree>
    <p:extLst>
      <p:ext uri="{BB962C8B-B14F-4D97-AF65-F5344CB8AC3E}">
        <p14:creationId xmlns:p14="http://schemas.microsoft.com/office/powerpoint/2010/main" val="80393197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Hi, thank you for attending to my talk </a:t>
            </a:r>
          </a:p>
          <a:p>
            <a:pPr marL="171450" lvl="0" indent="-171450" algn="l" rtl="0">
              <a:spcBef>
                <a:spcPts val="0"/>
              </a:spcBef>
              <a:spcAft>
                <a:spcPts val="0"/>
              </a:spcAft>
            </a:pPr>
            <a:r>
              <a:rPr lang="en-US" dirty="0"/>
              <a:t>This is talk is practice for next week </a:t>
            </a:r>
            <a:r>
              <a:rPr lang="en-US" dirty="0" err="1"/>
              <a:t>emsoft</a:t>
            </a:r>
            <a:r>
              <a:rPr lang="en-US" dirty="0"/>
              <a:t> conference  </a:t>
            </a:r>
          </a:p>
          <a:p>
            <a:pPr marL="171450" lvl="0" indent="-171450" algn="l" rtl="0">
              <a:spcBef>
                <a:spcPts val="0"/>
              </a:spcBef>
              <a:spcAft>
                <a:spcPts val="0"/>
              </a:spcAft>
            </a:pPr>
            <a:r>
              <a:rPr lang="en-US" dirty="0"/>
              <a:t>So You feedback and comments help me a lot in this process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be more </a:t>
            </a:r>
            <a:r>
              <a:rPr lang="en-US" dirty="0" err="1"/>
              <a:t>formilize</a:t>
            </a:r>
            <a:r>
              <a:rPr lang="en-US" dirty="0"/>
              <a:t> we say we have a </a:t>
            </a:r>
            <a:r>
              <a:rPr lang="en-US" dirty="0" err="1"/>
              <a:t>caual</a:t>
            </a:r>
            <a:r>
              <a:rPr lang="en-US" dirty="0"/>
              <a:t> </a:t>
            </a:r>
            <a:r>
              <a:rPr lang="en-US" dirty="0" err="1"/>
              <a:t>rela</a:t>
            </a:r>
            <a:r>
              <a:rPr lang="en-US" dirty="0"/>
              <a:t> </a:t>
            </a:r>
            <a:r>
              <a:rPr lang="en-US" dirty="0" err="1"/>
              <a:t>tion</a:t>
            </a:r>
            <a:r>
              <a:rPr lang="en-US" dirty="0"/>
              <a:t> when sat these conditions </a:t>
            </a:r>
          </a:p>
          <a:p>
            <a:r>
              <a:rPr lang="en-US" dirty="0"/>
              <a:t>read </a:t>
            </a:r>
          </a:p>
          <a:p>
            <a:r>
              <a:rPr lang="en-US" dirty="0"/>
              <a:t>main job happening in ac2</a:t>
            </a:r>
          </a:p>
          <a:p>
            <a:r>
              <a:rPr lang="en-US" dirty="0"/>
              <a:t> read</a:t>
            </a:r>
          </a:p>
          <a:p>
            <a:r>
              <a:rPr lang="en-US" dirty="0"/>
              <a:t>read</a:t>
            </a:r>
          </a:p>
        </p:txBody>
      </p:sp>
    </p:spTree>
    <p:extLst>
      <p:ext uri="{BB962C8B-B14F-4D97-AF65-F5344CB8AC3E}">
        <p14:creationId xmlns:p14="http://schemas.microsoft.com/office/powerpoint/2010/main" val="3341872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This framework has a setting which consist of Structural equations and Causal Model</a:t>
            </a:r>
          </a:p>
          <a:p>
            <a:endParaRPr lang="en-US" dirty="0"/>
          </a:p>
          <a:p>
            <a:r>
              <a:rPr lang="en-US" dirty="0"/>
              <a:t>New Thing</a:t>
            </a:r>
          </a:p>
          <a:p>
            <a:r>
              <a:rPr lang="en-US" dirty="0" err="1"/>
              <a:t>execuations</a:t>
            </a:r>
            <a:r>
              <a:rPr lang="en-US" dirty="0"/>
              <a:t> not equations </a:t>
            </a:r>
          </a:p>
          <a:p>
            <a:r>
              <a:rPr lang="en-US" dirty="0"/>
              <a:t>not </a:t>
            </a:r>
            <a:r>
              <a:rPr lang="en-US" dirty="0" err="1"/>
              <a:t>convient</a:t>
            </a:r>
            <a:r>
              <a:rPr lang="en-US" dirty="0"/>
              <a:t> way to reason about CPS</a:t>
            </a:r>
          </a:p>
        </p:txBody>
      </p:sp>
    </p:spTree>
    <p:extLst>
      <p:ext uri="{BB962C8B-B14F-4D97-AF65-F5344CB8AC3E}">
        <p14:creationId xmlns:p14="http://schemas.microsoft.com/office/powerpoint/2010/main" val="380564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mj-lt"/>
              </a:rPr>
              <a:t>So F</a:t>
            </a:r>
            <a:r>
              <a:rPr lang="en-US" sz="1100" i="1" baseline="-25000">
                <a:latin typeface="+mj-lt"/>
                <a:cs typeface="Times New Roman" panose="02020603050405020304" pitchFamily="18" charset="0"/>
              </a:rPr>
              <a:t>X</a:t>
            </a:r>
            <a:r>
              <a:rPr lang="en-US" sz="1100">
                <a:latin typeface="+mj-lt"/>
              </a:rPr>
              <a:t> determines the value of </a:t>
            </a:r>
            <a:r>
              <a:rPr lang="en-US" sz="1100" i="1">
                <a:latin typeface="+mj-lt"/>
                <a:cs typeface="Times New Roman" panose="02020603050405020304" pitchFamily="18" charset="0"/>
              </a:rPr>
              <a:t>X</a:t>
            </a:r>
            <a:r>
              <a:rPr lang="en-US" sz="1100">
                <a:latin typeface="+mj-lt"/>
              </a:rPr>
              <a:t>, given the values of all the other variables in U ∪ V.</a:t>
            </a:r>
          </a:p>
        </p:txBody>
      </p:sp>
    </p:spTree>
    <p:extLst>
      <p:ext uri="{BB962C8B-B14F-4D97-AF65-F5344CB8AC3E}">
        <p14:creationId xmlns:p14="http://schemas.microsoft.com/office/powerpoint/2010/main" val="3821124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549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373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F2289A50-AAAD-B9E5-A02E-075689C2CCA1}"/>
            </a:ext>
          </a:extLst>
        </p:cNvPr>
        <p:cNvGrpSpPr/>
        <p:nvPr/>
      </p:nvGrpSpPr>
      <p:grpSpPr>
        <a:xfrm>
          <a:off x="0" y="0"/>
          <a:ext cx="0" cy="0"/>
          <a:chOff x="0" y="0"/>
          <a:chExt cx="0" cy="0"/>
        </a:xfrm>
      </p:grpSpPr>
      <p:sp>
        <p:nvSpPr>
          <p:cNvPr id="230" name="Google Shape;230;gae2bd2ac98_0_652:notes">
            <a:extLst>
              <a:ext uri="{FF2B5EF4-FFF2-40B4-BE49-F238E27FC236}">
                <a16:creationId xmlns:a16="http://schemas.microsoft.com/office/drawing/2014/main" id="{8698115F-E3D8-1D1F-21ED-783A4B8D9E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e2bd2ac98_0_652:notes">
            <a:extLst>
              <a:ext uri="{FF2B5EF4-FFF2-40B4-BE49-F238E27FC236}">
                <a16:creationId xmlns:a16="http://schemas.microsoft.com/office/drawing/2014/main" id="{DBF09F5B-C7BE-96E3-40FB-1A88022CB7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Now we know what is actual causality, however we don’t know how to discover the cause in a CPS system. </a:t>
            </a:r>
          </a:p>
          <a:p>
            <a:pPr marL="171450" lvl="0" indent="-171450" algn="l" rtl="0">
              <a:spcBef>
                <a:spcPts val="0"/>
              </a:spcBef>
              <a:spcAft>
                <a:spcPts val="0"/>
              </a:spcAft>
            </a:pPr>
            <a:r>
              <a:rPr lang="en-US" dirty="0"/>
              <a:t>In this section we look for this goal.</a:t>
            </a:r>
            <a:endParaRPr dirty="0"/>
          </a:p>
        </p:txBody>
      </p:sp>
    </p:spTree>
    <p:extLst>
      <p:ext uri="{BB962C8B-B14F-4D97-AF65-F5344CB8AC3E}">
        <p14:creationId xmlns:p14="http://schemas.microsoft.com/office/powerpoint/2010/main" val="1985324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problem right now is getting the causal model and  the HP constraints and see whether  I can find  a cause or not. </a:t>
            </a:r>
          </a:p>
        </p:txBody>
      </p:sp>
    </p:spTree>
    <p:extLst>
      <p:ext uri="{BB962C8B-B14F-4D97-AF65-F5344CB8AC3E}">
        <p14:creationId xmlns:p14="http://schemas.microsoft.com/office/powerpoint/2010/main" val="1393182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318A0-F186-E5E3-A1DB-F3277FBE6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8475C-1F39-32A7-52B7-9C5F2BAF00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A98EFF-F0F9-440B-8CE3-3255C9F0749A}"/>
              </a:ext>
            </a:extLst>
          </p:cNvPr>
          <p:cNvSpPr>
            <a:spLocks noGrp="1"/>
          </p:cNvSpPr>
          <p:nvPr>
            <p:ph type="body" idx="1"/>
          </p:nvPr>
        </p:nvSpPr>
        <p:spPr/>
        <p:txBody>
          <a:bodyPr/>
          <a:lstStyle/>
          <a:p>
            <a:r>
              <a:rPr lang="en-US" dirty="0"/>
              <a:t>But what we have till now was definitions and nothing operational we can use to discover the actual cause so we need some modification. </a:t>
            </a:r>
          </a:p>
          <a:p>
            <a:r>
              <a:rPr lang="en-US" dirty="0"/>
              <a:t>Casual model to transition systems </a:t>
            </a:r>
          </a:p>
          <a:p>
            <a:r>
              <a:rPr lang="en-US" dirty="0"/>
              <a:t>HP Constraints to SMT constraints </a:t>
            </a:r>
          </a:p>
        </p:txBody>
      </p:sp>
    </p:spTree>
    <p:extLst>
      <p:ext uri="{BB962C8B-B14F-4D97-AF65-F5344CB8AC3E}">
        <p14:creationId xmlns:p14="http://schemas.microsoft.com/office/powerpoint/2010/main" val="874990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explain the transition systems with our running example , Remember </a:t>
            </a:r>
            <a:r>
              <a:rPr lang="en-US" dirty="0" err="1"/>
              <a:t>mounatin</a:t>
            </a:r>
            <a:r>
              <a:rPr lang="en-US" dirty="0"/>
              <a:t> car scenario where we have states</a:t>
            </a:r>
          </a:p>
          <a:p>
            <a:r>
              <a:rPr lang="en-US" dirty="0"/>
              <a:t> transition</a:t>
            </a:r>
          </a:p>
          <a:p>
            <a:r>
              <a:rPr lang="en-US" dirty="0"/>
              <a:t>initial state</a:t>
            </a:r>
          </a:p>
          <a:p>
            <a:r>
              <a:rPr lang="en-US" dirty="0"/>
              <a:t>A function that map atomic proposition (basic statements) to states called labeling function</a:t>
            </a:r>
          </a:p>
          <a:p>
            <a:r>
              <a:rPr lang="en-US" dirty="0"/>
              <a:t>Seq of states is path </a:t>
            </a:r>
          </a:p>
          <a:p>
            <a:r>
              <a:rPr lang="en-US" dirty="0"/>
              <a:t>Seq of ap are </a:t>
            </a:r>
            <a:r>
              <a:rPr lang="en-US" dirty="0" err="1"/>
              <a:t>tarces</a:t>
            </a:r>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73320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formulate SMT constraints using LTL formulation </a:t>
            </a:r>
          </a:p>
          <a:p>
            <a:r>
              <a:rPr lang="en-US" dirty="0"/>
              <a:t>Don’t worry about this terms</a:t>
            </a:r>
          </a:p>
          <a:p>
            <a:r>
              <a:rPr lang="en-US" dirty="0" err="1"/>
              <a:t>highlite</a:t>
            </a:r>
            <a:r>
              <a:rPr lang="en-US" dirty="0"/>
              <a:t> exist   </a:t>
            </a:r>
          </a:p>
        </p:txBody>
      </p:sp>
    </p:spTree>
    <p:extLst>
      <p:ext uri="{BB962C8B-B14F-4D97-AF65-F5344CB8AC3E}">
        <p14:creationId xmlns:p14="http://schemas.microsoft.com/office/powerpoint/2010/main" val="570345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0880-1BF7-4539-AE35-6D73A5492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5516A-D3AE-D7FE-6382-AB8323BAFE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150CF2-69B3-77B9-D7B8-E5D017968B78}"/>
              </a:ext>
            </a:extLst>
          </p:cNvPr>
          <p:cNvSpPr>
            <a:spLocks noGrp="1"/>
          </p:cNvSpPr>
          <p:nvPr>
            <p:ph type="body" idx="1"/>
          </p:nvPr>
        </p:nvSpPr>
        <p:spPr/>
        <p:txBody>
          <a:bodyPr/>
          <a:lstStyle/>
          <a:p>
            <a:r>
              <a:rPr lang="en-US" dirty="0"/>
              <a:t>(1)This is mountain Car env</a:t>
            </a:r>
          </a:p>
          <a:p>
            <a:r>
              <a:rPr lang="en-US" dirty="0"/>
              <a:t>(1)Highly usable in RL and CPS experiments</a:t>
            </a:r>
          </a:p>
          <a:p>
            <a:r>
              <a:rPr lang="en-US" dirty="0"/>
              <a:t>(1)action, pos, vel and the goal reach on top of mountain  </a:t>
            </a:r>
          </a:p>
          <a:p>
            <a:r>
              <a:rPr lang="en-US" dirty="0"/>
              <a:t>(2)This is failure attempt that car could not reach top of the heal</a:t>
            </a:r>
          </a:p>
          <a:p>
            <a:r>
              <a:rPr lang="en-US" dirty="0"/>
              <a:t>(trace)This is the </a:t>
            </a:r>
            <a:r>
              <a:rPr lang="en-US" dirty="0" err="1"/>
              <a:t>equevalent</a:t>
            </a:r>
            <a:r>
              <a:rPr lang="en-US" dirty="0"/>
              <a:t> trace to the animation (pos , vel action )</a:t>
            </a:r>
          </a:p>
          <a:p>
            <a:r>
              <a:rPr lang="en-US" dirty="0"/>
              <a:t>(trace) to failure</a:t>
            </a:r>
          </a:p>
          <a:p>
            <a:r>
              <a:rPr lang="en-US" dirty="0"/>
              <a:t>(3)Our research question (which of the actions done by the controller lead to a failure)</a:t>
            </a:r>
          </a:p>
          <a:p>
            <a:r>
              <a:rPr lang="en-US" dirty="0"/>
              <a:t>(4,5) an option is to train a classifier to get the actions as feature and the result (failure, success) as labels</a:t>
            </a:r>
          </a:p>
          <a:p>
            <a:r>
              <a:rPr lang="en-US" dirty="0"/>
              <a:t>(6) But this has some drawbacks, I want mention the famous example of shark attack and ice-cream sale </a:t>
            </a:r>
          </a:p>
          <a:p>
            <a:r>
              <a:rPr lang="en-US" dirty="0"/>
              <a:t>(7) By looking at the </a:t>
            </a:r>
            <a:r>
              <a:rPr lang="en-US" dirty="0" err="1"/>
              <a:t>behavoir</a:t>
            </a:r>
            <a:r>
              <a:rPr lang="en-US" dirty="0"/>
              <a:t> of this two events can we say that ice-cream business is cause of shark attacks? Or maybe there is another event influencing on both of these two events which is summer as COFOUNDING FACTOR , There are other example in </a:t>
            </a:r>
            <a:r>
              <a:rPr lang="en-US" dirty="0" err="1"/>
              <a:t>medecince</a:t>
            </a:r>
            <a:r>
              <a:rPr lang="en-US" dirty="0"/>
              <a:t> were there is a relation between smoking and cancer (however there could be </a:t>
            </a:r>
            <a:r>
              <a:rPr lang="en-US" dirty="0" err="1"/>
              <a:t>genom</a:t>
            </a:r>
            <a:r>
              <a:rPr lang="en-US" dirty="0"/>
              <a:t> that both lead you to smoke and getting cancer)</a:t>
            </a:r>
          </a:p>
          <a:p>
            <a:r>
              <a:rPr lang="en-US" dirty="0"/>
              <a:t>(8) All of these examples lead us to look for causation not </a:t>
            </a:r>
            <a:r>
              <a:rPr lang="en-US" dirty="0" err="1"/>
              <a:t>corrolation</a:t>
            </a:r>
            <a:endParaRPr lang="en-US" dirty="0"/>
          </a:p>
          <a:p>
            <a:r>
              <a:rPr lang="en-US" dirty="0"/>
              <a:t>(9) Imagine we have another scenario where car could reach to its goal</a:t>
            </a:r>
          </a:p>
          <a:p>
            <a:r>
              <a:rPr lang="en-US" dirty="0"/>
              <a:t>(traces) explain one by one </a:t>
            </a:r>
          </a:p>
          <a:p>
            <a:r>
              <a:rPr lang="en-US" dirty="0"/>
              <a:t>(10)  By looking these two traces can we get something out of it. first 2 last ones which gives us nothing then second one They did </a:t>
            </a:r>
            <a:r>
              <a:rPr lang="en-US" dirty="0" err="1"/>
              <a:t>diffrent</a:t>
            </a:r>
            <a:r>
              <a:rPr lang="en-US" dirty="0"/>
              <a:t> actions but they are not in same states so we cant decide but look at state 1 were you are in same state one decide go left one decide go right. This could be a answer we are looking for. </a:t>
            </a:r>
          </a:p>
          <a:p>
            <a:r>
              <a:rPr lang="en-US" dirty="0"/>
              <a:t>I want to mathematically prove what is the </a:t>
            </a:r>
            <a:r>
              <a:rPr lang="en-US" dirty="0" err="1"/>
              <a:t>casue</a:t>
            </a:r>
            <a:r>
              <a:rPr lang="en-US" dirty="0"/>
              <a:t> of failure.</a:t>
            </a:r>
          </a:p>
          <a:p>
            <a:endParaRPr lang="en-US" dirty="0"/>
          </a:p>
        </p:txBody>
      </p:sp>
    </p:spTree>
    <p:extLst>
      <p:ext uri="{BB962C8B-B14F-4D97-AF65-F5344CB8AC3E}">
        <p14:creationId xmlns:p14="http://schemas.microsoft.com/office/powerpoint/2010/main" val="41009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7F028-8DFD-5E02-874C-04F29206C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2515D-EF2B-10D0-6543-10059D5FA5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0FFD6A-9006-23DD-96A7-6252BBC1F025}"/>
              </a:ext>
            </a:extLst>
          </p:cNvPr>
          <p:cNvSpPr>
            <a:spLocks noGrp="1"/>
          </p:cNvSpPr>
          <p:nvPr>
            <p:ph type="body" idx="1"/>
          </p:nvPr>
        </p:nvSpPr>
        <p:spPr/>
        <p:txBody>
          <a:bodyPr/>
          <a:lstStyle/>
          <a:p>
            <a:r>
              <a:rPr lang="en-US" dirty="0"/>
              <a:t>So now we can modify our discovery to MST based discovery </a:t>
            </a:r>
          </a:p>
          <a:p>
            <a:r>
              <a:rPr lang="en-US" dirty="0"/>
              <a:t>tried this however the results were not </a:t>
            </a:r>
            <a:r>
              <a:rPr lang="en-US" dirty="0" err="1"/>
              <a:t>satisfiebale</a:t>
            </a:r>
            <a:r>
              <a:rPr lang="en-US" dirty="0"/>
              <a:t> </a:t>
            </a:r>
          </a:p>
          <a:p>
            <a:endParaRPr lang="en-US" dirty="0"/>
          </a:p>
        </p:txBody>
      </p:sp>
    </p:spTree>
    <p:extLst>
      <p:ext uri="{BB962C8B-B14F-4D97-AF65-F5344CB8AC3E}">
        <p14:creationId xmlns:p14="http://schemas.microsoft.com/office/powerpoint/2010/main" val="271354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accent1"/>
                </a:solidFill>
                <a:latin typeface="+mn-lt"/>
              </a:rPr>
              <a:t>We provided the solver with the transition system, constraints, and the effect (which is the failure), and asked the solver to identify the cause as an uninterpreted function.</a:t>
            </a:r>
          </a:p>
          <a:p>
            <a:endParaRPr lang="en-US" dirty="0"/>
          </a:p>
          <a:p>
            <a:r>
              <a:rPr lang="en-US" dirty="0"/>
              <a:t>We solve this problem.</a:t>
            </a:r>
          </a:p>
          <a:p>
            <a:r>
              <a:rPr lang="en-US" dirty="0"/>
              <a:t>But it was not scalable </a:t>
            </a:r>
          </a:p>
          <a:p>
            <a:r>
              <a:rPr lang="en-US" dirty="0"/>
              <a:t>Also solving causality is </a:t>
            </a:r>
            <a:r>
              <a:rPr lang="en-US" dirty="0" err="1"/>
              <a:t>Dp</a:t>
            </a:r>
            <a:r>
              <a:rPr lang="en-US" dirty="0"/>
              <a:t>-complete problem </a:t>
            </a:r>
          </a:p>
          <a:p>
            <a:r>
              <a:rPr lang="en-US" dirty="0"/>
              <a:t>More efficient approach needed</a:t>
            </a:r>
          </a:p>
          <a:p>
            <a:r>
              <a:rPr lang="en-US" dirty="0"/>
              <a:t>get rid of this except </a:t>
            </a:r>
            <a:r>
              <a:rPr lang="en-US" dirty="0" err="1"/>
              <a:t>teh</a:t>
            </a:r>
            <a:r>
              <a:rPr lang="en-US" dirty="0"/>
              <a:t> third bullet point </a:t>
            </a:r>
          </a:p>
          <a:p>
            <a:r>
              <a:rPr lang="en-US" dirty="0"/>
              <a:t>large number of traces </a:t>
            </a:r>
          </a:p>
          <a:p>
            <a:endParaRPr lang="en-US" dirty="0"/>
          </a:p>
          <a:p>
            <a:endParaRPr lang="en-US" dirty="0"/>
          </a:p>
        </p:txBody>
      </p:sp>
    </p:spTree>
    <p:extLst>
      <p:ext uri="{BB962C8B-B14F-4D97-AF65-F5344CB8AC3E}">
        <p14:creationId xmlns:p14="http://schemas.microsoft.com/office/powerpoint/2010/main" val="1950901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To address the </a:t>
            </a:r>
            <a:r>
              <a:rPr lang="en-US" dirty="0" err="1"/>
              <a:t>scalebity</a:t>
            </a:r>
            <a:r>
              <a:rPr lang="en-US" dirty="0"/>
              <a:t> issue I want to use these terms</a:t>
            </a:r>
          </a:p>
          <a:p>
            <a:r>
              <a:rPr lang="en-US" dirty="0"/>
              <a:t>Imagine we have the </a:t>
            </a:r>
            <a:r>
              <a:rPr lang="en-US" dirty="0" err="1"/>
              <a:t>concerete</a:t>
            </a:r>
            <a:r>
              <a:rPr lang="en-US" dirty="0"/>
              <a:t> model and recall the SMT </a:t>
            </a:r>
            <a:r>
              <a:rPr lang="en-US" dirty="0" err="1"/>
              <a:t>constarnts</a:t>
            </a:r>
            <a:r>
              <a:rPr lang="en-US" dirty="0"/>
              <a:t> we have it had a from of EEA</a:t>
            </a:r>
          </a:p>
          <a:p>
            <a:r>
              <a:rPr lang="en-US" dirty="0"/>
              <a:t>To reason about existential conditions we can use under approximate which take a subset of </a:t>
            </a:r>
            <a:r>
              <a:rPr lang="en-US" dirty="0" err="1"/>
              <a:t>tarces</a:t>
            </a:r>
            <a:r>
              <a:rPr lang="en-US" dirty="0"/>
              <a:t> and try to find these desirable traces in them </a:t>
            </a:r>
          </a:p>
          <a:p>
            <a:r>
              <a:rPr lang="en-US" dirty="0" err="1"/>
              <a:t>Forall</a:t>
            </a:r>
            <a:r>
              <a:rPr lang="en-US" dirty="0"/>
              <a:t> -&gt; verification -&gt; we ca do over-approximation</a:t>
            </a:r>
          </a:p>
          <a:p>
            <a:endParaRPr lang="en-US" dirty="0"/>
          </a:p>
          <a:p>
            <a:r>
              <a:rPr lang="en-US" dirty="0"/>
              <a:t>Our idea as the </a:t>
            </a:r>
            <a:r>
              <a:rPr lang="en-US" dirty="0" err="1"/>
              <a:t>titile</a:t>
            </a:r>
            <a:endParaRPr lang="en-US" dirty="0"/>
          </a:p>
        </p:txBody>
      </p:sp>
    </p:spTree>
    <p:extLst>
      <p:ext uri="{BB962C8B-B14F-4D97-AF65-F5344CB8AC3E}">
        <p14:creationId xmlns:p14="http://schemas.microsoft.com/office/powerpoint/2010/main" val="1113626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actual cause found </a:t>
            </a:r>
          </a:p>
        </p:txBody>
      </p:sp>
    </p:spTree>
    <p:extLst>
      <p:ext uri="{BB962C8B-B14F-4D97-AF65-F5344CB8AC3E}">
        <p14:creationId xmlns:p14="http://schemas.microsoft.com/office/powerpoint/2010/main" val="785635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this algorithm is sound meaning that the </a:t>
            </a:r>
            <a:r>
              <a:rPr lang="en-US" dirty="0" err="1"/>
              <a:t>casue</a:t>
            </a:r>
            <a:r>
              <a:rPr lang="en-US" dirty="0"/>
              <a:t> we found in the </a:t>
            </a:r>
            <a:r>
              <a:rPr lang="en-US" dirty="0" err="1"/>
              <a:t>abstarction</a:t>
            </a:r>
            <a:r>
              <a:rPr lang="en-US" dirty="0"/>
              <a:t> model is the actual cause in the </a:t>
            </a:r>
            <a:r>
              <a:rPr lang="en-US" dirty="0" err="1"/>
              <a:t>cocrete</a:t>
            </a:r>
            <a:r>
              <a:rPr lang="en-US" dirty="0"/>
              <a:t> model as well.</a:t>
            </a:r>
          </a:p>
        </p:txBody>
      </p:sp>
    </p:spTree>
    <p:extLst>
      <p:ext uri="{BB962C8B-B14F-4D97-AF65-F5344CB8AC3E}">
        <p14:creationId xmlns:p14="http://schemas.microsoft.com/office/powerpoint/2010/main" val="26375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5812BDC8-6261-9B04-D94E-36E74AC4AB42}"/>
            </a:ext>
          </a:extLst>
        </p:cNvPr>
        <p:cNvGrpSpPr/>
        <p:nvPr/>
      </p:nvGrpSpPr>
      <p:grpSpPr>
        <a:xfrm>
          <a:off x="0" y="0"/>
          <a:ext cx="0" cy="0"/>
          <a:chOff x="0" y="0"/>
          <a:chExt cx="0" cy="0"/>
        </a:xfrm>
      </p:grpSpPr>
      <p:sp>
        <p:nvSpPr>
          <p:cNvPr id="230" name="Google Shape;230;gae2bd2ac98_0_652:notes">
            <a:extLst>
              <a:ext uri="{FF2B5EF4-FFF2-40B4-BE49-F238E27FC236}">
                <a16:creationId xmlns:a16="http://schemas.microsoft.com/office/drawing/2014/main" id="{5909B21C-A574-D871-D8EB-3B84C3BE18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e2bd2ac98_0_652:notes">
            <a:extLst>
              <a:ext uri="{FF2B5EF4-FFF2-40B4-BE49-F238E27FC236}">
                <a16:creationId xmlns:a16="http://schemas.microsoft.com/office/drawing/2014/main" id="{187FE0F0-9334-E751-C084-660EE35860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346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ACTUAL CAUSE OF FAILURE  </a:t>
            </a:r>
          </a:p>
          <a:p>
            <a:r>
              <a:rPr lang="en-US" dirty="0"/>
              <a:t>Two types of case studies </a:t>
            </a:r>
          </a:p>
        </p:txBody>
      </p:sp>
    </p:spTree>
    <p:extLst>
      <p:ext uri="{BB962C8B-B14F-4D97-AF65-F5344CB8AC3E}">
        <p14:creationId xmlns:p14="http://schemas.microsoft.com/office/powerpoint/2010/main" val="3920001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Compare </a:t>
            </a:r>
            <a:r>
              <a:rPr lang="en-US" dirty="0" err="1"/>
              <a:t>abstartion</a:t>
            </a:r>
            <a:r>
              <a:rPr lang="en-US" dirty="0"/>
              <a:t> model with </a:t>
            </a:r>
            <a:r>
              <a:rPr lang="en-US" dirty="0" err="1"/>
              <a:t>concerete</a:t>
            </a:r>
            <a:r>
              <a:rPr lang="en-US" dirty="0"/>
              <a:t> model </a:t>
            </a:r>
          </a:p>
          <a:p>
            <a:r>
              <a:rPr lang="en-US" dirty="0"/>
              <a:t>Each of these models implemented in two ways using z3 as solver and one using just searching methods instead of solver </a:t>
            </a:r>
          </a:p>
        </p:txBody>
      </p:sp>
    </p:spTree>
    <p:extLst>
      <p:ext uri="{BB962C8B-B14F-4D97-AF65-F5344CB8AC3E}">
        <p14:creationId xmlns:p14="http://schemas.microsoft.com/office/powerpoint/2010/main" val="1362548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talked about mountain car as running  example a lot  in this presentation.</a:t>
            </a:r>
          </a:p>
          <a:p>
            <a:r>
              <a:rPr lang="en-US" dirty="0"/>
              <a:t>We feed different number of of traces including traces lead to failure and success and ask the model to find the cause as you can seen the abstracted models perform much faster in order of magnitude </a:t>
            </a:r>
          </a:p>
        </p:txBody>
      </p:sp>
    </p:spTree>
    <p:extLst>
      <p:ext uri="{BB962C8B-B14F-4D97-AF65-F5344CB8AC3E}">
        <p14:creationId xmlns:p14="http://schemas.microsoft.com/office/powerpoint/2010/main" val="3180810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153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bunch of system traces (logs, state action)</a:t>
            </a:r>
          </a:p>
          <a:p>
            <a:r>
              <a:rPr lang="en-US" dirty="0"/>
              <a:t>safety condition (in mountain car reaching to the goal is safety condition )</a:t>
            </a:r>
          </a:p>
          <a:p>
            <a:r>
              <a:rPr lang="en-US" dirty="0"/>
              <a:t>We found some of these traces violate these conditions and failed, we want to find out what was the ACTUAL CAUSE of this failure.</a:t>
            </a:r>
          </a:p>
        </p:txBody>
      </p:sp>
    </p:spTree>
    <p:extLst>
      <p:ext uri="{BB962C8B-B14F-4D97-AF65-F5344CB8AC3E}">
        <p14:creationId xmlns:p14="http://schemas.microsoft.com/office/powerpoint/2010/main" val="4127598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Traces no and Time out </a:t>
            </a:r>
          </a:p>
        </p:txBody>
      </p:sp>
    </p:spTree>
    <p:extLst>
      <p:ext uri="{BB962C8B-B14F-4D97-AF65-F5344CB8AC3E}">
        <p14:creationId xmlns:p14="http://schemas.microsoft.com/office/powerpoint/2010/main" val="3335301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scenarios </a:t>
            </a:r>
          </a:p>
          <a:p>
            <a:r>
              <a:rPr lang="en-US" dirty="0"/>
              <a:t>autopilot  </a:t>
            </a:r>
          </a:p>
        </p:txBody>
      </p:sp>
    </p:spTree>
    <p:extLst>
      <p:ext uri="{BB962C8B-B14F-4D97-AF65-F5344CB8AC3E}">
        <p14:creationId xmlns:p14="http://schemas.microsoft.com/office/powerpoint/2010/main" val="235846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Rudder -&gt; yaw </a:t>
            </a:r>
          </a:p>
          <a:p>
            <a:r>
              <a:rPr lang="en-US"/>
              <a:t>Aileron -&gt; roll</a:t>
            </a:r>
          </a:p>
        </p:txBody>
      </p:sp>
    </p:spTree>
    <p:extLst>
      <p:ext uri="{BB962C8B-B14F-4D97-AF65-F5344CB8AC3E}">
        <p14:creationId xmlns:p14="http://schemas.microsoft.com/office/powerpoint/2010/main" val="782166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7608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key aspects of this study is how finding cause help us prevent future failure </a:t>
            </a:r>
          </a:p>
          <a:p>
            <a:endParaRPr lang="en-US" dirty="0"/>
          </a:p>
        </p:txBody>
      </p:sp>
    </p:spTree>
    <p:extLst>
      <p:ext uri="{BB962C8B-B14F-4D97-AF65-F5344CB8AC3E}">
        <p14:creationId xmlns:p14="http://schemas.microsoft.com/office/powerpoint/2010/main" val="1985265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5812BDC8-6261-9B04-D94E-36E74AC4AB42}"/>
            </a:ext>
          </a:extLst>
        </p:cNvPr>
        <p:cNvGrpSpPr/>
        <p:nvPr/>
      </p:nvGrpSpPr>
      <p:grpSpPr>
        <a:xfrm>
          <a:off x="0" y="0"/>
          <a:ext cx="0" cy="0"/>
          <a:chOff x="0" y="0"/>
          <a:chExt cx="0" cy="0"/>
        </a:xfrm>
      </p:grpSpPr>
      <p:sp>
        <p:nvSpPr>
          <p:cNvPr id="230" name="Google Shape;230;gae2bd2ac98_0_652:notes">
            <a:extLst>
              <a:ext uri="{FF2B5EF4-FFF2-40B4-BE49-F238E27FC236}">
                <a16:creationId xmlns:a16="http://schemas.microsoft.com/office/drawing/2014/main" id="{5909B21C-A574-D871-D8EB-3B84C3BE18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e2bd2ac98_0_652:notes">
            <a:extLst>
              <a:ext uri="{FF2B5EF4-FFF2-40B4-BE49-F238E27FC236}">
                <a16:creationId xmlns:a16="http://schemas.microsoft.com/office/drawing/2014/main" id="{187FE0F0-9334-E751-C084-660EE35860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4237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5961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3637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ae2bd2ac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ae2bd2ac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60e28aca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b60e28ac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This research is about finding cause of failures  </a:t>
            </a:r>
          </a:p>
          <a:p>
            <a:pPr marL="0" lvl="0" indent="0" algn="l" rtl="0">
              <a:spcBef>
                <a:spcPts val="0"/>
              </a:spcBef>
              <a:spcAft>
                <a:spcPts val="0"/>
              </a:spcAft>
              <a:buNone/>
            </a:pPr>
            <a:r>
              <a:rPr lang="en-US" dirty="0"/>
              <a:t>Our Interesting question is where we can apply this study?</a:t>
            </a:r>
          </a:p>
          <a:p>
            <a:pPr marL="0" lvl="0" indent="0" algn="l" rtl="0">
              <a:spcBef>
                <a:spcPts val="0"/>
              </a:spcBef>
              <a:spcAft>
                <a:spcPts val="0"/>
              </a:spcAft>
              <a:buNone/>
            </a:pPr>
            <a:r>
              <a:rPr lang="en-US" dirty="0"/>
              <a:t>- (1)One of the events happened in </a:t>
            </a:r>
            <a:r>
              <a:rPr lang="en-US" dirty="0" err="1"/>
              <a:t>aivation</a:t>
            </a:r>
            <a:r>
              <a:rPr lang="en-US" dirty="0"/>
              <a:t> industry were a software anti-stall MCAS system was cause the failure</a:t>
            </a:r>
          </a:p>
          <a:p>
            <a:pPr marL="0" lvl="0" indent="0" algn="l" rtl="0">
              <a:spcBef>
                <a:spcPts val="0"/>
              </a:spcBef>
              <a:spcAft>
                <a:spcPts val="0"/>
              </a:spcAft>
              <a:buNone/>
            </a:pPr>
            <a:r>
              <a:rPr lang="en-US" dirty="0"/>
              <a:t>-(2)  Or </a:t>
            </a:r>
            <a:r>
              <a:rPr lang="en-US" dirty="0" err="1"/>
              <a:t>spacex</a:t>
            </a:r>
            <a:r>
              <a:rPr lang="en-US" dirty="0"/>
              <a:t> landers </a:t>
            </a:r>
          </a:p>
          <a:p>
            <a:pPr marL="0" lvl="0" indent="0" algn="l" rtl="0">
              <a:spcBef>
                <a:spcPts val="0"/>
              </a:spcBef>
              <a:spcAft>
                <a:spcPts val="0"/>
              </a:spcAft>
              <a:buNone/>
            </a:pPr>
            <a:r>
              <a:rPr lang="en-US" dirty="0"/>
              <a:t>-(3) Or tesla cars auto pilot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60e28aca1_0_1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60e28aca1_0_1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first we are going to talk about </a:t>
            </a:r>
            <a:r>
              <a:rPr lang="en-US" dirty="0" err="1"/>
              <a:t>cauaslity</a:t>
            </a:r>
            <a:r>
              <a:rPr lang="en-US" dirty="0"/>
              <a:t>, the </a:t>
            </a:r>
            <a:r>
              <a:rPr lang="en-US" dirty="0" err="1"/>
              <a:t>defenitions</a:t>
            </a:r>
            <a:r>
              <a:rPr lang="en-US" dirty="0"/>
              <a:t> we need</a:t>
            </a:r>
          </a:p>
          <a:p>
            <a:pPr marL="0" lvl="0" indent="0" algn="l" rtl="0">
              <a:spcBef>
                <a:spcPts val="0"/>
              </a:spcBef>
              <a:spcAft>
                <a:spcPts val="0"/>
              </a:spcAft>
              <a:buNone/>
            </a:pPr>
            <a:r>
              <a:rPr lang="en-US" dirty="0"/>
              <a:t>2- Our approach is how we can use these </a:t>
            </a:r>
            <a:r>
              <a:rPr lang="en-US" dirty="0" err="1"/>
              <a:t>defenitions</a:t>
            </a:r>
            <a:r>
              <a:rPr lang="en-US" dirty="0"/>
              <a:t> and find causal relations inside a CPS system?</a:t>
            </a:r>
          </a:p>
          <a:p>
            <a:pPr marL="0" lvl="0" indent="0" algn="l" rtl="0">
              <a:spcBef>
                <a:spcPts val="0"/>
              </a:spcBef>
              <a:spcAft>
                <a:spcPts val="0"/>
              </a:spcAft>
              <a:buNone/>
            </a:pPr>
            <a:r>
              <a:rPr lang="en-US" dirty="0"/>
              <a:t>3- Our results </a:t>
            </a:r>
          </a:p>
          <a:p>
            <a:pPr marL="0" lvl="0" indent="0" algn="l" rtl="0">
              <a:spcBef>
                <a:spcPts val="0"/>
              </a:spcBef>
              <a:spcAft>
                <a:spcPts val="0"/>
              </a:spcAft>
              <a:buNone/>
            </a:pPr>
            <a:r>
              <a:rPr lang="en-US" dirty="0"/>
              <a:t>4-we end up by the take aways and how we can extend it.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E6FBAF62-D866-F641-04D6-D12E2A24676D}"/>
            </a:ext>
          </a:extLst>
        </p:cNvPr>
        <p:cNvGrpSpPr/>
        <p:nvPr/>
      </p:nvGrpSpPr>
      <p:grpSpPr>
        <a:xfrm>
          <a:off x="0" y="0"/>
          <a:ext cx="0" cy="0"/>
          <a:chOff x="0" y="0"/>
          <a:chExt cx="0" cy="0"/>
        </a:xfrm>
      </p:grpSpPr>
      <p:sp>
        <p:nvSpPr>
          <p:cNvPr id="230" name="Google Shape;230;gae2bd2ac98_0_652:notes">
            <a:extLst>
              <a:ext uri="{FF2B5EF4-FFF2-40B4-BE49-F238E27FC236}">
                <a16:creationId xmlns:a16="http://schemas.microsoft.com/office/drawing/2014/main" id="{F11599B1-BAA5-A0AF-70D1-250345EBD4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e2bd2ac98_0_652:notes">
            <a:extLst>
              <a:ext uri="{FF2B5EF4-FFF2-40B4-BE49-F238E27FC236}">
                <a16:creationId xmlns:a16="http://schemas.microsoft.com/office/drawing/2014/main" id="{B8879AEE-981B-DB32-A06F-F32D39C044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55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read</a:t>
            </a:r>
          </a:p>
          <a:p>
            <a:r>
              <a:rPr lang="en-US" dirty="0"/>
              <a:t>2- read</a:t>
            </a:r>
          </a:p>
          <a:p>
            <a:r>
              <a:rPr lang="en-US" dirty="0"/>
              <a:t>3- So our problem right now is we know what is cause and what is effect effect how we can </a:t>
            </a:r>
            <a:r>
              <a:rPr lang="en-US" dirty="0" err="1"/>
              <a:t>mathmatically</a:t>
            </a:r>
            <a:r>
              <a:rPr lang="en-US" dirty="0"/>
              <a:t> prove causal relation between events in Cyber physical systems.</a:t>
            </a:r>
          </a:p>
        </p:txBody>
      </p:sp>
    </p:spTree>
    <p:extLst>
      <p:ext uri="{BB962C8B-B14F-4D97-AF65-F5344CB8AC3E}">
        <p14:creationId xmlns:p14="http://schemas.microsoft.com/office/powerpoint/2010/main" val="3325060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672088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672088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3200" dirty="0"/>
              <a:t>We found this frame work Actual Causality introduced by Joseph Halpern and Juda Pearl .</a:t>
            </a:r>
          </a:p>
          <a:p>
            <a:r>
              <a:rPr lang="en-US" sz="3200" dirty="0"/>
              <a:t>This framework is based on counterfactual reasoning (I am going to explain what s counterfactual reasoning in next slide)</a:t>
            </a:r>
          </a:p>
          <a:p>
            <a:r>
              <a:rPr lang="en-US" sz="3200" dirty="0"/>
              <a:t>The question you might have is Why this framework why actual causality?</a:t>
            </a:r>
          </a:p>
          <a:p>
            <a:r>
              <a:rPr lang="en-US" sz="3200" dirty="0"/>
              <a:t>This notation focuses on token level causality which is the causal effect of particular events rather than type level causality which attempts to make general statements such as  smoking causes cancer</a:t>
            </a:r>
          </a:p>
          <a:p>
            <a:endParaRPr lang="en-US" sz="3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recall the traces we have in our slide where one lead to failure and other one lead to success</a:t>
            </a:r>
          </a:p>
          <a:p>
            <a:r>
              <a:rPr lang="en-US" dirty="0"/>
              <a:t>In Our definition we say first action which is going forward is cause of failure (not reaching .6)  then read  </a:t>
            </a:r>
          </a:p>
          <a:p>
            <a:r>
              <a:rPr lang="en-US" dirty="0"/>
              <a:t>From this </a:t>
            </a:r>
            <a:r>
              <a:rPr lang="en-US" dirty="0" err="1"/>
              <a:t>ststement</a:t>
            </a:r>
            <a:r>
              <a:rPr lang="en-US" dirty="0"/>
              <a:t> we can extract two statements.</a:t>
            </a:r>
          </a:p>
          <a:p>
            <a:r>
              <a:rPr lang="en-US" dirty="0"/>
              <a:t>read explain </a:t>
            </a:r>
          </a:p>
          <a:p>
            <a:r>
              <a:rPr lang="en-US" dirty="0"/>
              <a:t>read explain</a:t>
            </a:r>
          </a:p>
          <a:p>
            <a:r>
              <a:rPr lang="en-US" dirty="0"/>
              <a:t>When we say action =1 not happened and </a:t>
            </a:r>
            <a:r>
              <a:rPr lang="en-US" dirty="0" err="1"/>
              <a:t>somthing</a:t>
            </a:r>
            <a:r>
              <a:rPr lang="en-US" dirty="0"/>
              <a:t> else </a:t>
            </a:r>
            <a:r>
              <a:rPr lang="en-US" dirty="0" err="1"/>
              <a:t>happned</a:t>
            </a:r>
            <a:r>
              <a:rPr lang="en-US" dirty="0"/>
              <a:t> we are talking about </a:t>
            </a:r>
            <a:r>
              <a:rPr lang="en-US" dirty="0" err="1"/>
              <a:t>counterfacual</a:t>
            </a:r>
            <a:r>
              <a:rPr lang="en-US" dirty="0"/>
              <a:t>. </a:t>
            </a:r>
          </a:p>
          <a:p>
            <a:endParaRPr lang="en-US" dirty="0"/>
          </a:p>
        </p:txBody>
      </p:sp>
    </p:spTree>
    <p:extLst>
      <p:ext uri="{BB962C8B-B14F-4D97-AF65-F5344CB8AC3E}">
        <p14:creationId xmlns:p14="http://schemas.microsoft.com/office/powerpoint/2010/main" val="376757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3">
            <a:alphaModFix/>
          </a:blip>
          <a:srcRect t="40348" b="40350"/>
          <a:stretch/>
        </p:blipFill>
        <p:spPr>
          <a:xfrm>
            <a:off x="0" y="4134675"/>
            <a:ext cx="9143998" cy="1008825"/>
          </a:xfrm>
          <a:prstGeom prst="rect">
            <a:avLst/>
          </a:prstGeom>
          <a:noFill/>
          <a:ln>
            <a:noFill/>
          </a:ln>
        </p:spPr>
      </p:pic>
      <p:sp>
        <p:nvSpPr>
          <p:cNvPr id="10" name="Google Shape;10;p2"/>
          <p:cNvSpPr txBox="1">
            <a:spLocks noGrp="1"/>
          </p:cNvSpPr>
          <p:nvPr>
            <p:ph type="ctrTitle"/>
          </p:nvPr>
        </p:nvSpPr>
        <p:spPr>
          <a:xfrm>
            <a:off x="720000" y="692400"/>
            <a:ext cx="4227300" cy="32340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5200"/>
              <a:buNone/>
              <a:defRPr sz="5000">
                <a:solidFill>
                  <a:srgbClr val="FFFFFF"/>
                </a:solidFill>
                <a:latin typeface="Alfa Slab One"/>
                <a:ea typeface="Alfa Slab One"/>
                <a:cs typeface="Alfa Slab One"/>
                <a:sym typeface="Alfa Slab One"/>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
        <p:nvSpPr>
          <p:cNvPr id="11" name="Google Shape;11;p2"/>
          <p:cNvSpPr txBox="1">
            <a:spLocks noGrp="1"/>
          </p:cNvSpPr>
          <p:nvPr>
            <p:ph type="subTitle" idx="1"/>
          </p:nvPr>
        </p:nvSpPr>
        <p:spPr>
          <a:xfrm>
            <a:off x="720000" y="4207800"/>
            <a:ext cx="7704000" cy="39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700">
                <a:solidFill>
                  <a:srgbClr val="064554"/>
                </a:solidFill>
                <a:latin typeface="Maven Pro SemiBold"/>
                <a:ea typeface="Maven Pro SemiBold"/>
                <a:cs typeface="Maven Pro SemiBold"/>
                <a:sym typeface="Maven Pro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3">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043299" y="2463350"/>
            <a:ext cx="26727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a:off x="5043299" y="3365025"/>
            <a:ext cx="2672700" cy="7281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5" name="Google Shape;15;p3"/>
          <p:cNvSpPr txBox="1">
            <a:spLocks noGrp="1"/>
          </p:cNvSpPr>
          <p:nvPr>
            <p:ph type="title" idx="2" hasCustomPrompt="1"/>
          </p:nvPr>
        </p:nvSpPr>
        <p:spPr>
          <a:xfrm>
            <a:off x="5043299" y="1050350"/>
            <a:ext cx="2672700" cy="141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2000"/>
              <a:buNone/>
              <a:defRPr sz="100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rgbClr val="434343"/>
              </a:buClr>
              <a:buSzPts val="1200"/>
              <a:buFont typeface="Maven Pro"/>
              <a:buAutoNum type="arabicPeriod"/>
              <a:defRPr sz="1200">
                <a:latin typeface="Maven Pro"/>
                <a:ea typeface="Maven Pro"/>
                <a:cs typeface="Maven Pro"/>
                <a:sym typeface="Maven Pro"/>
              </a:defRPr>
            </a:lvl1pPr>
            <a:lvl2pPr marL="914400" lvl="1" indent="-304800">
              <a:spcBef>
                <a:spcPts val="0"/>
              </a:spcBef>
              <a:spcAft>
                <a:spcPts val="0"/>
              </a:spcAft>
              <a:buClr>
                <a:srgbClr val="434343"/>
              </a:buClr>
              <a:buSzPts val="1200"/>
              <a:buFont typeface="Roboto Condensed Light"/>
              <a:buAutoNum type="alphaLcPeriod"/>
              <a:defRPr sz="1200"/>
            </a:lvl2pPr>
            <a:lvl3pPr marL="1371600" lvl="2" indent="-304800">
              <a:spcBef>
                <a:spcPts val="0"/>
              </a:spcBef>
              <a:spcAft>
                <a:spcPts val="0"/>
              </a:spcAft>
              <a:buClr>
                <a:srgbClr val="434343"/>
              </a:buClr>
              <a:buSzPts val="1200"/>
              <a:buFont typeface="Roboto Condensed Light"/>
              <a:buAutoNum type="romanLcPeriod"/>
              <a:defRPr sz="1200"/>
            </a:lvl3pPr>
            <a:lvl4pPr marL="1828800" lvl="3" indent="-304800">
              <a:spcBef>
                <a:spcPts val="0"/>
              </a:spcBef>
              <a:spcAft>
                <a:spcPts val="0"/>
              </a:spcAft>
              <a:buClr>
                <a:srgbClr val="434343"/>
              </a:buClr>
              <a:buSzPts val="1200"/>
              <a:buFont typeface="Roboto Condensed Light"/>
              <a:buAutoNum type="arabicPeriod"/>
              <a:defRPr sz="1200"/>
            </a:lvl4pPr>
            <a:lvl5pPr marL="2286000" lvl="4" indent="-304800">
              <a:spcBef>
                <a:spcPts val="0"/>
              </a:spcBef>
              <a:spcAft>
                <a:spcPts val="0"/>
              </a:spcAft>
              <a:buClr>
                <a:srgbClr val="434343"/>
              </a:buClr>
              <a:buSzPts val="1200"/>
              <a:buFont typeface="Roboto Condensed Light"/>
              <a:buAutoNum type="alphaLcPeriod"/>
              <a:defRPr sz="1200"/>
            </a:lvl5pPr>
            <a:lvl6pPr marL="2743200" lvl="5" indent="-304800">
              <a:spcBef>
                <a:spcPts val="0"/>
              </a:spcBef>
              <a:spcAft>
                <a:spcPts val="0"/>
              </a:spcAft>
              <a:buClr>
                <a:srgbClr val="434343"/>
              </a:buClr>
              <a:buSzPts val="1200"/>
              <a:buFont typeface="Roboto Condensed Light"/>
              <a:buAutoNum type="romanLcPeriod"/>
              <a:defRPr sz="1200"/>
            </a:lvl6pPr>
            <a:lvl7pPr marL="3200400" lvl="6" indent="-304800">
              <a:spcBef>
                <a:spcPts val="0"/>
              </a:spcBef>
              <a:spcAft>
                <a:spcPts val="0"/>
              </a:spcAft>
              <a:buClr>
                <a:srgbClr val="434343"/>
              </a:buClr>
              <a:buSzPts val="1200"/>
              <a:buFont typeface="Roboto Condensed Light"/>
              <a:buAutoNum type="arabicPeriod"/>
              <a:defRPr sz="1200"/>
            </a:lvl7pPr>
            <a:lvl8pPr marL="3657600" lvl="7" indent="-304800">
              <a:spcBef>
                <a:spcPts val="0"/>
              </a:spcBef>
              <a:spcAft>
                <a:spcPts val="0"/>
              </a:spcAft>
              <a:buClr>
                <a:srgbClr val="434343"/>
              </a:buClr>
              <a:buSzPts val="1200"/>
              <a:buFont typeface="Roboto Condensed Light"/>
              <a:buAutoNum type="alphaLcPeriod"/>
              <a:defRPr sz="1200"/>
            </a:lvl8pPr>
            <a:lvl9pPr marL="4114800" lvl="8" indent="-304800">
              <a:spcBef>
                <a:spcPts val="0"/>
              </a:spcBef>
              <a:spcAft>
                <a:spcPts val="0"/>
              </a:spcAft>
              <a:buClr>
                <a:srgbClr val="434343"/>
              </a:buClr>
              <a:buSzPts val="1200"/>
              <a:buFont typeface="Roboto Condensed Light"/>
              <a:buAutoNum type="romanLcPeriod"/>
              <a:defRPr sz="1200"/>
            </a:lvl9pPr>
          </a:lstStyle>
          <a:p>
            <a:endParaRPr/>
          </a:p>
        </p:txBody>
      </p:sp>
      <p:pic>
        <p:nvPicPr>
          <p:cNvPr id="18" name="Google Shape;18;p4"/>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pic>
        <p:nvPicPr>
          <p:cNvPr id="21" name="Google Shape;21;p5"/>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22" name="Google Shape;2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200"/>
              <a:buNone/>
              <a:defRPr>
                <a:solidFill>
                  <a:srgbClr val="FFFFFF"/>
                </a:solidFill>
              </a:defRPr>
            </a:lvl1pPr>
            <a:lvl2pPr lvl="1">
              <a:spcBef>
                <a:spcPts val="0"/>
              </a:spcBef>
              <a:spcAft>
                <a:spcPts val="0"/>
              </a:spcAft>
              <a:buClr>
                <a:srgbClr val="FFFFFF"/>
              </a:buClr>
              <a:buSzPts val="3200"/>
              <a:buNone/>
              <a:defRPr>
                <a:solidFill>
                  <a:srgbClr val="FFFFFF"/>
                </a:solidFill>
              </a:defRPr>
            </a:lvl2pPr>
            <a:lvl3pPr lvl="2">
              <a:spcBef>
                <a:spcPts val="0"/>
              </a:spcBef>
              <a:spcAft>
                <a:spcPts val="0"/>
              </a:spcAft>
              <a:buClr>
                <a:srgbClr val="FFFFFF"/>
              </a:buClr>
              <a:buSzPts val="3200"/>
              <a:buNone/>
              <a:defRPr>
                <a:solidFill>
                  <a:srgbClr val="FFFFFF"/>
                </a:solidFill>
              </a:defRPr>
            </a:lvl3pPr>
            <a:lvl4pPr lvl="3">
              <a:spcBef>
                <a:spcPts val="0"/>
              </a:spcBef>
              <a:spcAft>
                <a:spcPts val="0"/>
              </a:spcAft>
              <a:buClr>
                <a:srgbClr val="FFFFFF"/>
              </a:buClr>
              <a:buSzPts val="3200"/>
              <a:buNone/>
              <a:defRPr>
                <a:solidFill>
                  <a:srgbClr val="FFFFFF"/>
                </a:solidFill>
              </a:defRPr>
            </a:lvl4pPr>
            <a:lvl5pPr lvl="4">
              <a:spcBef>
                <a:spcPts val="0"/>
              </a:spcBef>
              <a:spcAft>
                <a:spcPts val="0"/>
              </a:spcAft>
              <a:buClr>
                <a:srgbClr val="FFFFFF"/>
              </a:buClr>
              <a:buSzPts val="3200"/>
              <a:buNone/>
              <a:defRPr>
                <a:solidFill>
                  <a:srgbClr val="FFFFFF"/>
                </a:solidFill>
              </a:defRPr>
            </a:lvl5pPr>
            <a:lvl6pPr lvl="5">
              <a:spcBef>
                <a:spcPts val="0"/>
              </a:spcBef>
              <a:spcAft>
                <a:spcPts val="0"/>
              </a:spcAft>
              <a:buClr>
                <a:srgbClr val="FFFFFF"/>
              </a:buClr>
              <a:buSzPts val="3200"/>
              <a:buNone/>
              <a:defRPr>
                <a:solidFill>
                  <a:srgbClr val="FFFFFF"/>
                </a:solidFill>
              </a:defRPr>
            </a:lvl6pPr>
            <a:lvl7pPr lvl="6">
              <a:spcBef>
                <a:spcPts val="0"/>
              </a:spcBef>
              <a:spcAft>
                <a:spcPts val="0"/>
              </a:spcAft>
              <a:buClr>
                <a:srgbClr val="FFFFFF"/>
              </a:buClr>
              <a:buSzPts val="3200"/>
              <a:buNone/>
              <a:defRPr>
                <a:solidFill>
                  <a:srgbClr val="FFFFFF"/>
                </a:solidFill>
              </a:defRPr>
            </a:lvl7pPr>
            <a:lvl8pPr lvl="7">
              <a:spcBef>
                <a:spcPts val="0"/>
              </a:spcBef>
              <a:spcAft>
                <a:spcPts val="0"/>
              </a:spcAft>
              <a:buClr>
                <a:srgbClr val="FFFFFF"/>
              </a:buClr>
              <a:buSzPts val="3200"/>
              <a:buNone/>
              <a:defRPr>
                <a:solidFill>
                  <a:srgbClr val="FFFFFF"/>
                </a:solidFill>
              </a:defRPr>
            </a:lvl8pPr>
            <a:lvl9pPr lvl="8">
              <a:spcBef>
                <a:spcPts val="0"/>
              </a:spcBef>
              <a:spcAft>
                <a:spcPts val="0"/>
              </a:spcAft>
              <a:buClr>
                <a:srgbClr val="FFFFFF"/>
              </a:buClr>
              <a:buSzPts val="3200"/>
              <a:buNone/>
              <a:defRPr>
                <a:solidFill>
                  <a:srgbClr val="FFFFFF"/>
                </a:solidFill>
              </a:defRPr>
            </a:lvl9pPr>
          </a:lstStyle>
          <a:p>
            <a:endParaRPr/>
          </a:p>
        </p:txBody>
      </p:sp>
      <p:sp>
        <p:nvSpPr>
          <p:cNvPr id="23" name="Google Shape;23;p5"/>
          <p:cNvSpPr txBox="1">
            <a:spLocks noGrp="1"/>
          </p:cNvSpPr>
          <p:nvPr>
            <p:ph type="subTitle" idx="1"/>
          </p:nvPr>
        </p:nvSpPr>
        <p:spPr>
          <a:xfrm>
            <a:off x="1570100" y="3573125"/>
            <a:ext cx="2271300" cy="975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24" name="Google Shape;24;p5"/>
          <p:cNvSpPr txBox="1">
            <a:spLocks noGrp="1"/>
          </p:cNvSpPr>
          <p:nvPr>
            <p:ph type="subTitle" idx="2"/>
          </p:nvPr>
        </p:nvSpPr>
        <p:spPr>
          <a:xfrm>
            <a:off x="5326988" y="3573125"/>
            <a:ext cx="2271300" cy="97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 name="Google Shape;25;p5"/>
          <p:cNvSpPr txBox="1">
            <a:spLocks noGrp="1"/>
          </p:cNvSpPr>
          <p:nvPr>
            <p:ph type="subTitle" idx="3"/>
          </p:nvPr>
        </p:nvSpPr>
        <p:spPr>
          <a:xfrm>
            <a:off x="1773800" y="3112675"/>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26" name="Google Shape;26;p5"/>
          <p:cNvSpPr txBox="1">
            <a:spLocks noGrp="1"/>
          </p:cNvSpPr>
          <p:nvPr>
            <p:ph type="subTitle" idx="4"/>
          </p:nvPr>
        </p:nvSpPr>
        <p:spPr>
          <a:xfrm>
            <a:off x="5530688" y="3112675"/>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720000" y="1442850"/>
            <a:ext cx="4848600" cy="2257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0" y="1495513"/>
            <a:ext cx="3852000" cy="8298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solidFill>
                  <a:schemeClr val="lt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4572000" y="2412888"/>
            <a:ext cx="3852000" cy="1235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pic>
        <p:nvPicPr>
          <p:cNvPr id="39" name="Google Shape;39;p9"/>
          <p:cNvPicPr preferRelativeResize="0"/>
          <p:nvPr/>
        </p:nvPicPr>
        <p:blipFill rotWithShape="1">
          <a:blip r:embed="rId3">
            <a:alphaModFix/>
          </a:blip>
          <a:srcRect t="797" r="74321" b="797"/>
          <a:stretch/>
        </p:blipFill>
        <p:spPr>
          <a:xfrm>
            <a:off x="0" y="0"/>
            <a:ext cx="2348051" cy="51434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6"/>
        <p:cNvGrpSpPr/>
        <p:nvPr/>
      </p:nvGrpSpPr>
      <p:grpSpPr>
        <a:xfrm>
          <a:off x="0" y="0"/>
          <a:ext cx="0" cy="0"/>
          <a:chOff x="0" y="0"/>
          <a:chExt cx="0" cy="0"/>
        </a:xfrm>
      </p:grpSpPr>
      <p:pic>
        <p:nvPicPr>
          <p:cNvPr id="47" name="Google Shape;47;p13"/>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48" name="Google Shape;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49" name="Google Shape;49;p13"/>
          <p:cNvSpPr txBox="1">
            <a:spLocks noGrp="1"/>
          </p:cNvSpPr>
          <p:nvPr>
            <p:ph type="title" idx="2" hasCustomPrompt="1"/>
          </p:nvPr>
        </p:nvSpPr>
        <p:spPr>
          <a:xfrm>
            <a:off x="706419" y="1945950"/>
            <a:ext cx="1071600" cy="67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 name="Google Shape;50;p13"/>
          <p:cNvSpPr txBox="1">
            <a:spLocks noGrp="1"/>
          </p:cNvSpPr>
          <p:nvPr>
            <p:ph type="subTitle" idx="1"/>
          </p:nvPr>
        </p:nvSpPr>
        <p:spPr>
          <a:xfrm>
            <a:off x="1953544" y="1830500"/>
            <a:ext cx="1853100" cy="367800"/>
          </a:xfrm>
          <a:prstGeom prst="rect">
            <a:avLst/>
          </a:prstGeom>
          <a:noFill/>
        </p:spPr>
        <p:txBody>
          <a:bodyPr spcFirstLastPara="1" wrap="square" lIns="91425" tIns="91425" rIns="91425" bIns="91425" anchor="ctr" anchorCtr="0">
            <a:noAutofit/>
          </a:bodyPr>
          <a:lstStyle>
            <a:lvl1pPr lvl="0">
              <a:spcBef>
                <a:spcPts val="0"/>
              </a:spcBef>
              <a:spcAft>
                <a:spcPts val="0"/>
              </a:spcAft>
              <a:buSzPts val="1600"/>
              <a:buFont typeface="Alfa Slab One"/>
              <a:buNone/>
              <a:defRPr sz="2000">
                <a:solidFill>
                  <a:srgbClr val="FFFFFF"/>
                </a:solidFill>
                <a:latin typeface="Alfa Slab One"/>
                <a:ea typeface="Alfa Slab One"/>
                <a:cs typeface="Alfa Slab One"/>
                <a:sym typeface="Alfa Slab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 name="Google Shape;51;p13"/>
          <p:cNvSpPr txBox="1">
            <a:spLocks noGrp="1"/>
          </p:cNvSpPr>
          <p:nvPr>
            <p:ph type="subTitle" idx="3"/>
          </p:nvPr>
        </p:nvSpPr>
        <p:spPr>
          <a:xfrm>
            <a:off x="1953544" y="2169225"/>
            <a:ext cx="244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solidFill>
                  <a:srgbClr val="06455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2" name="Google Shape;52;p13"/>
          <p:cNvSpPr txBox="1">
            <a:spLocks noGrp="1"/>
          </p:cNvSpPr>
          <p:nvPr>
            <p:ph type="title" idx="4" hasCustomPrompt="1"/>
          </p:nvPr>
        </p:nvSpPr>
        <p:spPr>
          <a:xfrm>
            <a:off x="4755381" y="1945950"/>
            <a:ext cx="1071600" cy="67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3" name="Google Shape;53;p13"/>
          <p:cNvSpPr txBox="1">
            <a:spLocks noGrp="1"/>
          </p:cNvSpPr>
          <p:nvPr>
            <p:ph type="subTitle" idx="5"/>
          </p:nvPr>
        </p:nvSpPr>
        <p:spPr>
          <a:xfrm>
            <a:off x="5992981" y="1830500"/>
            <a:ext cx="1812900" cy="367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6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6"/>
          </p:nvPr>
        </p:nvSpPr>
        <p:spPr>
          <a:xfrm>
            <a:off x="5992981" y="2169225"/>
            <a:ext cx="244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solidFill>
                  <a:srgbClr val="06455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5" name="Google Shape;55;p13"/>
          <p:cNvSpPr txBox="1">
            <a:spLocks noGrp="1"/>
          </p:cNvSpPr>
          <p:nvPr>
            <p:ph type="title" idx="7" hasCustomPrompt="1"/>
          </p:nvPr>
        </p:nvSpPr>
        <p:spPr>
          <a:xfrm>
            <a:off x="706419" y="3622950"/>
            <a:ext cx="1071600" cy="67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subTitle" idx="8"/>
          </p:nvPr>
        </p:nvSpPr>
        <p:spPr>
          <a:xfrm>
            <a:off x="1953544" y="3536775"/>
            <a:ext cx="1853100" cy="367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6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7" name="Google Shape;57;p13"/>
          <p:cNvSpPr txBox="1">
            <a:spLocks noGrp="1"/>
          </p:cNvSpPr>
          <p:nvPr>
            <p:ph type="subTitle" idx="9"/>
          </p:nvPr>
        </p:nvSpPr>
        <p:spPr>
          <a:xfrm>
            <a:off x="1953544" y="3875500"/>
            <a:ext cx="244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solidFill>
                  <a:srgbClr val="06455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 name="Google Shape;58;p13"/>
          <p:cNvSpPr txBox="1">
            <a:spLocks noGrp="1"/>
          </p:cNvSpPr>
          <p:nvPr>
            <p:ph type="title" idx="13" hasCustomPrompt="1"/>
          </p:nvPr>
        </p:nvSpPr>
        <p:spPr>
          <a:xfrm>
            <a:off x="4755381" y="3622950"/>
            <a:ext cx="1071600" cy="67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9" name="Google Shape;59;p13"/>
          <p:cNvSpPr txBox="1">
            <a:spLocks noGrp="1"/>
          </p:cNvSpPr>
          <p:nvPr>
            <p:ph type="subTitle" idx="14"/>
          </p:nvPr>
        </p:nvSpPr>
        <p:spPr>
          <a:xfrm>
            <a:off x="5992919" y="3536775"/>
            <a:ext cx="1812900" cy="367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6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 name="Google Shape;60;p13"/>
          <p:cNvSpPr txBox="1">
            <a:spLocks noGrp="1"/>
          </p:cNvSpPr>
          <p:nvPr>
            <p:ph type="subTitle" idx="15"/>
          </p:nvPr>
        </p:nvSpPr>
        <p:spPr>
          <a:xfrm>
            <a:off x="5992919" y="3875500"/>
            <a:ext cx="244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solidFill>
                  <a:srgbClr val="06455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t="38675" b="38675"/>
          <a:stretch/>
        </p:blipFill>
        <p:spPr>
          <a:xfrm>
            <a:off x="-32562" y="-27150"/>
            <a:ext cx="9209124" cy="11838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_1">
    <p:spTree>
      <p:nvGrpSpPr>
        <p:cNvPr id="1" name="Shape 1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1pPr>
            <a:lvl2pPr lvl="1">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2pPr>
            <a:lvl3pPr lvl="2">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3pPr>
            <a:lvl4pPr lvl="3">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4pPr>
            <a:lvl5pPr lvl="4">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5pPr>
            <a:lvl6pPr lvl="5">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6pPr>
            <a:lvl7pPr lvl="6">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7pPr>
            <a:lvl8pPr lvl="7">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8pPr>
            <a:lvl9pPr lvl="8">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1pPr>
            <a:lvl2pPr marL="914400" lvl="1"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2pPr>
            <a:lvl3pPr marL="1371600" lvl="2"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3pPr>
            <a:lvl4pPr marL="1828800" lvl="3"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4pPr>
            <a:lvl5pPr marL="2286000" lvl="4"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5pPr>
            <a:lvl6pPr marL="2743200" lvl="5"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6pPr>
            <a:lvl7pPr marL="3200400" lvl="6"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7pPr>
            <a:lvl8pPr marL="3657600" lvl="7"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8pPr>
            <a:lvl9pPr marL="4114800" lvl="8"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9" r:id="rId7"/>
    <p:sldLayoutId id="2147483667" r:id="rId8"/>
    <p:sldLayoutId id="2147483668" r:id="rId9"/>
    <p:sldLayoutId id="214748366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image" Target="../media/image28.gif"/><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image" Target="../media/image31.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chart" Target="../charts/chart1.xml"/><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png"/><Relationship Id="rId7" Type="http://schemas.openxmlformats.org/officeDocument/2006/relationships/image" Target="../media/image57.png"/><Relationship Id="rId12"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5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0.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4.gif"/><Relationship Id="rId4" Type="http://schemas.openxmlformats.org/officeDocument/2006/relationships/image" Target="../media/image73.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85.emf"/></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pn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png"/><Relationship Id="rId9"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hyperlink" Target="https://x.com/johnkrausphoto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6"/>
          <p:cNvSpPr txBox="1">
            <a:spLocks noGrp="1"/>
          </p:cNvSpPr>
          <p:nvPr>
            <p:ph type="ctrTitle"/>
          </p:nvPr>
        </p:nvSpPr>
        <p:spPr>
          <a:xfrm>
            <a:off x="428313" y="676557"/>
            <a:ext cx="5357327" cy="29919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b="1" dirty="0">
                <a:solidFill>
                  <a:schemeClr val="bg1"/>
                </a:solidFill>
                <a:latin typeface="Aharoni" panose="02010803020104030203" pitchFamily="2" charset="-79"/>
                <a:cs typeface="Aharoni" panose="02010803020104030203" pitchFamily="2" charset="-79"/>
              </a:rPr>
              <a:t>Efficient Discovery of Actual </a:t>
            </a:r>
            <a:r>
              <a:rPr lang="en-US" sz="3600" b="1" dirty="0">
                <a:solidFill>
                  <a:schemeClr val="bg2"/>
                </a:solidFill>
                <a:latin typeface="Aharoni" panose="02010803020104030203" pitchFamily="2" charset="-79"/>
                <a:cs typeface="Aharoni" panose="02010803020104030203" pitchFamily="2" charset="-79"/>
              </a:rPr>
              <a:t>Causality</a:t>
            </a:r>
            <a:r>
              <a:rPr lang="en-US" sz="3600" b="1" dirty="0">
                <a:solidFill>
                  <a:schemeClr val="bg1"/>
                </a:solidFill>
                <a:latin typeface="Aharoni" panose="02010803020104030203" pitchFamily="2" charset="-79"/>
                <a:cs typeface="Aharoni" panose="02010803020104030203" pitchFamily="2" charset="-79"/>
              </a:rPr>
              <a:t> using </a:t>
            </a:r>
            <a:br>
              <a:rPr lang="en-US" sz="3600" b="1" dirty="0">
                <a:solidFill>
                  <a:schemeClr val="bg1"/>
                </a:solidFill>
                <a:latin typeface="Aharoni" panose="02010803020104030203" pitchFamily="2" charset="-79"/>
                <a:cs typeface="Aharoni" panose="02010803020104030203" pitchFamily="2" charset="-79"/>
              </a:rPr>
            </a:br>
            <a:r>
              <a:rPr lang="en-US" sz="3600" b="1" dirty="0">
                <a:solidFill>
                  <a:schemeClr val="bg2"/>
                </a:solidFill>
                <a:latin typeface="Aharoni" panose="02010803020104030203" pitchFamily="2" charset="-79"/>
                <a:cs typeface="Aharoni" panose="02010803020104030203" pitchFamily="2" charset="-79"/>
              </a:rPr>
              <a:t>Abstraction-Refinement</a:t>
            </a:r>
            <a:br>
              <a:rPr lang="en-US" sz="2400" b="1" dirty="0">
                <a:solidFill>
                  <a:schemeClr val="accent5">
                    <a:lumMod val="40000"/>
                    <a:lumOff val="60000"/>
                  </a:schemeClr>
                </a:solidFill>
                <a:latin typeface="American Typewriter" panose="02090604020004020304" pitchFamily="18" charset="77"/>
              </a:rPr>
            </a:br>
            <a:br>
              <a:rPr lang="en-US" sz="2400" b="1" dirty="0">
                <a:solidFill>
                  <a:schemeClr val="accent5">
                    <a:lumMod val="40000"/>
                    <a:lumOff val="60000"/>
                  </a:schemeClr>
                </a:solidFill>
                <a:latin typeface="American Typewriter" panose="02090604020004020304" pitchFamily="18" charset="77"/>
              </a:rPr>
            </a:br>
            <a:endParaRPr lang="en-US" sz="2400" b="1" dirty="0">
              <a:solidFill>
                <a:schemeClr val="accent5">
                  <a:lumMod val="40000"/>
                  <a:lumOff val="60000"/>
                </a:schemeClr>
              </a:solidFill>
              <a:latin typeface="American Typewriter" panose="02090604020004020304" pitchFamily="18" charset="77"/>
            </a:endParaRPr>
          </a:p>
        </p:txBody>
      </p:sp>
      <p:sp>
        <p:nvSpPr>
          <p:cNvPr id="135" name="Google Shape;135;p26"/>
          <p:cNvSpPr txBox="1">
            <a:spLocks noGrp="1"/>
          </p:cNvSpPr>
          <p:nvPr>
            <p:ph type="subTitle" idx="1"/>
          </p:nvPr>
        </p:nvSpPr>
        <p:spPr>
          <a:xfrm>
            <a:off x="568344" y="4335872"/>
            <a:ext cx="7704000" cy="39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u="sng" dirty="0">
                <a:solidFill>
                  <a:srgbClr val="002060"/>
                </a:solidFill>
                <a:latin typeface="Aharoni" panose="02010803020104030203" pitchFamily="2" charset="-79"/>
                <a:cs typeface="Aharoni" panose="02010803020104030203" pitchFamily="2" charset="-79"/>
              </a:rPr>
              <a:t>Arshia </a:t>
            </a:r>
            <a:r>
              <a:rPr lang="en-US" sz="2000" u="sng" dirty="0" err="1">
                <a:solidFill>
                  <a:srgbClr val="002060"/>
                </a:solidFill>
                <a:latin typeface="Aharoni" panose="02010803020104030203" pitchFamily="2" charset="-79"/>
                <a:cs typeface="Aharoni" panose="02010803020104030203" pitchFamily="2" charset="-79"/>
              </a:rPr>
              <a:t>Rafieioskouei</a:t>
            </a:r>
            <a:r>
              <a:rPr lang="en-US" sz="2000" dirty="0">
                <a:solidFill>
                  <a:srgbClr val="002060"/>
                </a:solidFill>
                <a:latin typeface="Aharoni" panose="02010803020104030203" pitchFamily="2" charset="-79"/>
                <a:cs typeface="Aharoni" panose="02010803020104030203" pitchFamily="2" charset="-79"/>
              </a:rPr>
              <a:t>, </a:t>
            </a:r>
            <a:r>
              <a:rPr lang="en-US" sz="2000" dirty="0" err="1">
                <a:solidFill>
                  <a:srgbClr val="002060"/>
                </a:solidFill>
                <a:latin typeface="Aharoni" panose="02010803020104030203" pitchFamily="2" charset="-79"/>
                <a:cs typeface="Aharoni" panose="02010803020104030203" pitchFamily="2" charset="-79"/>
              </a:rPr>
              <a:t>Borzoo</a:t>
            </a:r>
            <a:r>
              <a:rPr lang="en-US" sz="2000" dirty="0">
                <a:solidFill>
                  <a:srgbClr val="002060"/>
                </a:solidFill>
                <a:latin typeface="Aharoni" panose="02010803020104030203" pitchFamily="2" charset="-79"/>
                <a:cs typeface="Aharoni" panose="02010803020104030203" pitchFamily="2" charset="-79"/>
              </a:rPr>
              <a:t> </a:t>
            </a:r>
            <a:r>
              <a:rPr lang="en-US" sz="2000" dirty="0" err="1">
                <a:solidFill>
                  <a:srgbClr val="002060"/>
                </a:solidFill>
                <a:latin typeface="Aharoni" panose="02010803020104030203" pitchFamily="2" charset="-79"/>
                <a:cs typeface="Aharoni" panose="02010803020104030203" pitchFamily="2" charset="-79"/>
              </a:rPr>
              <a:t>Banakdarpour</a:t>
            </a:r>
            <a:endParaRPr lang="en-US" sz="2000" baseline="30000" dirty="0">
              <a:solidFill>
                <a:srgbClr val="002060"/>
              </a:solidFill>
              <a:latin typeface="Aharoni" panose="02010803020104030203" pitchFamily="2" charset="-79"/>
              <a:cs typeface="Aharoni" panose="02010803020104030203" pitchFamily="2" charset="-79"/>
            </a:endParaRPr>
          </a:p>
          <a:p>
            <a:pPr marL="0" lvl="0" indent="0" algn="l" rtl="0">
              <a:spcBef>
                <a:spcPts val="0"/>
              </a:spcBef>
              <a:spcAft>
                <a:spcPts val="0"/>
              </a:spcAft>
              <a:buNone/>
            </a:pPr>
            <a:r>
              <a:rPr lang="en-US" sz="2000" baseline="30000" dirty="0">
                <a:solidFill>
                  <a:srgbClr val="002060"/>
                </a:solidFill>
                <a:latin typeface="Aharoni" panose="02010803020104030203" pitchFamily="2" charset="-79"/>
                <a:cs typeface="Aharoni" panose="02010803020104030203" pitchFamily="2" charset="-79"/>
              </a:rPr>
              <a:t>Trustworthy and Reliable Technologies LAB, Michigan State University</a:t>
            </a:r>
            <a:endParaRPr lang="en-US" sz="2000" dirty="0">
              <a:solidFill>
                <a:srgbClr val="002060"/>
              </a:solidFill>
              <a:latin typeface="Aharoni" panose="02010803020104030203" pitchFamily="2" charset="-79"/>
              <a:cs typeface="Aharoni" panose="02010803020104030203" pitchFamily="2" charset="-79"/>
            </a:endParaRPr>
          </a:p>
        </p:txBody>
      </p:sp>
      <p:pic>
        <p:nvPicPr>
          <p:cNvPr id="5" name="Picture 4" descr="A plane crashed in the mountains&#10;&#10;Description automatically generated">
            <a:extLst>
              <a:ext uri="{FF2B5EF4-FFF2-40B4-BE49-F238E27FC236}">
                <a16:creationId xmlns:a16="http://schemas.microsoft.com/office/drawing/2014/main" id="{A88EC074-1E10-D057-3AE9-C033CA4F95E7}"/>
              </a:ext>
            </a:extLst>
          </p:cNvPr>
          <p:cNvPicPr>
            <a:picLocks noChangeAspect="1"/>
          </p:cNvPicPr>
          <p:nvPr/>
        </p:nvPicPr>
        <p:blipFill>
          <a:blip r:embed="rId4"/>
          <a:stretch>
            <a:fillRect/>
          </a:stretch>
        </p:blipFill>
        <p:spPr>
          <a:xfrm>
            <a:off x="5785640" y="540000"/>
            <a:ext cx="3265077" cy="3265077"/>
          </a:xfrm>
          <a:prstGeom prst="rect">
            <a:avLst/>
          </a:prstGeom>
        </p:spPr>
      </p:pic>
      <p:pic>
        <p:nvPicPr>
          <p:cNvPr id="7" name="Picture 6" descr="A blue and white logo&#10;&#10;Description automatically generated">
            <a:extLst>
              <a:ext uri="{FF2B5EF4-FFF2-40B4-BE49-F238E27FC236}">
                <a16:creationId xmlns:a16="http://schemas.microsoft.com/office/drawing/2014/main" id="{6EC99278-DFA5-361F-4040-D4507EE33676}"/>
              </a:ext>
            </a:extLst>
          </p:cNvPr>
          <p:cNvPicPr>
            <a:picLocks noChangeAspect="1"/>
          </p:cNvPicPr>
          <p:nvPr/>
        </p:nvPicPr>
        <p:blipFill>
          <a:blip r:embed="rId5"/>
          <a:stretch>
            <a:fillRect/>
          </a:stretch>
        </p:blipFill>
        <p:spPr>
          <a:xfrm>
            <a:off x="8235082" y="4236884"/>
            <a:ext cx="818685" cy="818685"/>
          </a:xfrm>
          <a:prstGeom prst="rect">
            <a:avLst/>
          </a:prstGeom>
        </p:spPr>
      </p:pic>
      <p:pic>
        <p:nvPicPr>
          <p:cNvPr id="17" name="Picture 16" descr="A green logo with a helmet and text&#10;&#10;Description automatically generated">
            <a:extLst>
              <a:ext uri="{FF2B5EF4-FFF2-40B4-BE49-F238E27FC236}">
                <a16:creationId xmlns:a16="http://schemas.microsoft.com/office/drawing/2014/main" id="{45AF1138-AB18-0087-F02D-6998A94C70E1}"/>
              </a:ext>
            </a:extLst>
          </p:cNvPr>
          <p:cNvPicPr>
            <a:picLocks noChangeAspect="1"/>
          </p:cNvPicPr>
          <p:nvPr/>
        </p:nvPicPr>
        <p:blipFill>
          <a:blip r:embed="rId6"/>
          <a:stretch>
            <a:fillRect/>
          </a:stretch>
        </p:blipFill>
        <p:spPr>
          <a:xfrm>
            <a:off x="6816400" y="4235157"/>
            <a:ext cx="1203558" cy="820166"/>
          </a:xfrm>
          <a:prstGeom prst="rect">
            <a:avLst/>
          </a:prstGeom>
        </p:spPr>
      </p:pic>
      <p:sp>
        <p:nvSpPr>
          <p:cNvPr id="18" name="Oval Callout 17">
            <a:extLst>
              <a:ext uri="{FF2B5EF4-FFF2-40B4-BE49-F238E27FC236}">
                <a16:creationId xmlns:a16="http://schemas.microsoft.com/office/drawing/2014/main" id="{81BEE19C-2EA1-E724-B9EB-BEC4D39B44F1}"/>
              </a:ext>
            </a:extLst>
          </p:cNvPr>
          <p:cNvSpPr/>
          <p:nvPr/>
        </p:nvSpPr>
        <p:spPr>
          <a:xfrm>
            <a:off x="6359200" y="2087509"/>
            <a:ext cx="914400" cy="612648"/>
          </a:xfrm>
          <a:prstGeom prst="wedgeEllipseCallou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9" name="Oval Callout 18">
            <a:extLst>
              <a:ext uri="{FF2B5EF4-FFF2-40B4-BE49-F238E27FC236}">
                <a16:creationId xmlns:a16="http://schemas.microsoft.com/office/drawing/2014/main" id="{5C43FF2F-868D-98A4-B249-28A7A08065CD}"/>
              </a:ext>
            </a:extLst>
          </p:cNvPr>
          <p:cNvSpPr/>
          <p:nvPr/>
        </p:nvSpPr>
        <p:spPr>
          <a:xfrm>
            <a:off x="7568579" y="2131612"/>
            <a:ext cx="1333005" cy="612648"/>
          </a:xfrm>
          <a:prstGeom prst="wedgeEllipseCallout">
            <a:avLst>
              <a:gd name="adj1" fmla="val 22333"/>
              <a:gd name="adj2" fmla="val 62500"/>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sz="1000">
                <a:latin typeface="Baloo Tamma 2" panose="03080502040302020200" pitchFamily="66" charset="77"/>
                <a:cs typeface="Baloo Tamma 2" panose="03080502040302020200" pitchFamily="66" charset="77"/>
              </a:rPr>
              <a:t>What is the cause of this crash?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4F681-93AC-96E9-CA50-B0B6A6C45F44}"/>
              </a:ext>
            </a:extLst>
          </p:cNvPr>
          <p:cNvSpPr>
            <a:spLocks noGrp="1"/>
          </p:cNvSpPr>
          <p:nvPr>
            <p:ph type="body" idx="1"/>
          </p:nvPr>
        </p:nvSpPr>
        <p:spPr/>
        <p:txBody>
          <a:bodyPr anchor="t"/>
          <a:lstStyle/>
          <a:p>
            <a:pPr marL="152400" indent="0">
              <a:buNone/>
            </a:pPr>
            <a:r>
              <a:rPr lang="en-US" sz="1600" dirty="0">
                <a:solidFill>
                  <a:schemeClr val="accent1"/>
                </a:solidFill>
                <a:latin typeface="+mn-lt"/>
              </a:rPr>
              <a:t>We have a causal relation when the cause and effect satisfy these conditions:</a:t>
            </a:r>
          </a:p>
          <a:p>
            <a:pPr marL="152400" indent="0">
              <a:buNone/>
            </a:pPr>
            <a:endParaRPr lang="en-US" sz="1600" dirty="0">
              <a:solidFill>
                <a:schemeClr val="accent1"/>
              </a:solidFill>
              <a:latin typeface="+mn-lt"/>
            </a:endParaRPr>
          </a:p>
          <a:p>
            <a:pPr marL="438150" indent="-285750">
              <a:buFont typeface="Arial" panose="020B0604020202020204" pitchFamily="34" charset="0"/>
              <a:buChar char="•"/>
            </a:pPr>
            <a:r>
              <a:rPr lang="en-US" sz="1600" b="1" dirty="0">
                <a:solidFill>
                  <a:schemeClr val="accent1"/>
                </a:solidFill>
                <a:latin typeface="+mn-lt"/>
              </a:rPr>
              <a:t>AC1: </a:t>
            </a:r>
            <a:r>
              <a:rPr lang="en-US" sz="1600" dirty="0">
                <a:solidFill>
                  <a:schemeClr val="accent1"/>
                </a:solidFill>
                <a:latin typeface="+mn-lt"/>
              </a:rPr>
              <a:t>Both the cause and effect occur.</a:t>
            </a:r>
          </a:p>
          <a:p>
            <a:pPr marL="438150" indent="-285750">
              <a:buFont typeface="Arial" panose="020B0604020202020204" pitchFamily="34" charset="0"/>
              <a:buChar char="•"/>
            </a:pPr>
            <a:endParaRPr lang="en-US" sz="1600" dirty="0">
              <a:solidFill>
                <a:schemeClr val="accent1"/>
              </a:solidFill>
              <a:latin typeface="+mn-lt"/>
            </a:endParaRPr>
          </a:p>
          <a:p>
            <a:pPr marL="438150" indent="-285750">
              <a:buFont typeface="Arial" panose="020B0604020202020204" pitchFamily="34" charset="0"/>
              <a:buChar char="•"/>
            </a:pPr>
            <a:r>
              <a:rPr lang="en-US" sz="1600" b="1" dirty="0">
                <a:solidFill>
                  <a:schemeClr val="accent1"/>
                </a:solidFill>
                <a:latin typeface="+mn-lt"/>
              </a:rPr>
              <a:t>AC2(a): </a:t>
            </a:r>
            <a:r>
              <a:rPr lang="en-US" sz="1600" dirty="0">
                <a:solidFill>
                  <a:schemeClr val="accent1"/>
                </a:solidFill>
                <a:latin typeface="+mn-lt"/>
              </a:rPr>
              <a:t>Changing the cause to a counterfactual setting will result in the effect not occurring.</a:t>
            </a:r>
          </a:p>
          <a:p>
            <a:pPr marL="438150" indent="-285750">
              <a:buFont typeface="Arial" panose="020B0604020202020204" pitchFamily="34" charset="0"/>
              <a:buChar char="•"/>
            </a:pPr>
            <a:endParaRPr lang="en-US" sz="1600" dirty="0">
              <a:solidFill>
                <a:schemeClr val="accent1"/>
              </a:solidFill>
              <a:latin typeface="+mn-lt"/>
            </a:endParaRPr>
          </a:p>
          <a:p>
            <a:pPr marL="438150" indent="-285750">
              <a:buFont typeface="Arial" panose="020B0604020202020204" pitchFamily="34" charset="0"/>
              <a:buChar char="•"/>
            </a:pPr>
            <a:r>
              <a:rPr lang="en-US" sz="1600" b="1" dirty="0">
                <a:solidFill>
                  <a:schemeClr val="accent1"/>
                </a:solidFill>
                <a:latin typeface="+mn-lt"/>
              </a:rPr>
              <a:t>AC2(b): </a:t>
            </a:r>
            <a:r>
              <a:rPr lang="en-US" sz="1600" dirty="0">
                <a:solidFill>
                  <a:schemeClr val="accent1"/>
                </a:solidFill>
                <a:latin typeface="+mn-lt"/>
              </a:rPr>
              <a:t>If the cause occurs, any changes in unrelated variables will not prevent the effect from happening.</a:t>
            </a:r>
          </a:p>
          <a:p>
            <a:pPr marL="438150" indent="-285750">
              <a:buFont typeface="Arial" panose="020B0604020202020204" pitchFamily="34" charset="0"/>
              <a:buChar char="•"/>
            </a:pPr>
            <a:endParaRPr lang="en-US" sz="1600" dirty="0">
              <a:solidFill>
                <a:schemeClr val="accent1"/>
              </a:solidFill>
              <a:latin typeface="+mn-lt"/>
            </a:endParaRPr>
          </a:p>
          <a:p>
            <a:pPr marL="438150" indent="-285750">
              <a:buFont typeface="Arial" panose="020B0604020202020204" pitchFamily="34" charset="0"/>
              <a:buChar char="•"/>
            </a:pPr>
            <a:r>
              <a:rPr lang="en-US" sz="1600" b="1" dirty="0">
                <a:solidFill>
                  <a:schemeClr val="accent1"/>
                </a:solidFill>
                <a:latin typeface="+mn-lt"/>
              </a:rPr>
              <a:t>AC3: </a:t>
            </a:r>
            <a:r>
              <a:rPr lang="en-US" sz="1600" dirty="0">
                <a:solidFill>
                  <a:schemeClr val="accent1"/>
                </a:solidFill>
                <a:latin typeface="+mn-lt"/>
              </a:rPr>
              <a:t>The set of causes must be minimal.</a:t>
            </a:r>
          </a:p>
        </p:txBody>
      </p:sp>
      <p:sp>
        <p:nvSpPr>
          <p:cNvPr id="3" name="Title 2">
            <a:extLst>
              <a:ext uri="{FF2B5EF4-FFF2-40B4-BE49-F238E27FC236}">
                <a16:creationId xmlns:a16="http://schemas.microsoft.com/office/drawing/2014/main" id="{D9511139-9127-CD2C-9245-8E48D181C927}"/>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Actual Causality ( HP Conditions )</a:t>
            </a:r>
          </a:p>
        </p:txBody>
      </p:sp>
      <p:sp>
        <p:nvSpPr>
          <p:cNvPr id="4" name="TextBox 3">
            <a:extLst>
              <a:ext uri="{FF2B5EF4-FFF2-40B4-BE49-F238E27FC236}">
                <a16:creationId xmlns:a16="http://schemas.microsoft.com/office/drawing/2014/main" id="{ECF9C68B-331F-9046-57AE-B8D151EFCD83}"/>
              </a:ext>
            </a:extLst>
          </p:cNvPr>
          <p:cNvSpPr txBox="1"/>
          <p:nvPr/>
        </p:nvSpPr>
        <p:spPr>
          <a:xfrm>
            <a:off x="8661176" y="4866501"/>
            <a:ext cx="482824" cy="276999"/>
          </a:xfrm>
          <a:prstGeom prst="rect">
            <a:avLst/>
          </a:prstGeom>
          <a:noFill/>
        </p:spPr>
        <p:txBody>
          <a:bodyPr wrap="none" rtlCol="0">
            <a:spAutoFit/>
          </a:bodyPr>
          <a:lstStyle/>
          <a:p>
            <a:r>
              <a:rPr lang="en-US" sz="1200" dirty="0"/>
              <a:t>9/34</a:t>
            </a:r>
          </a:p>
        </p:txBody>
      </p:sp>
    </p:spTree>
    <p:extLst>
      <p:ext uri="{BB962C8B-B14F-4D97-AF65-F5344CB8AC3E}">
        <p14:creationId xmlns:p14="http://schemas.microsoft.com/office/powerpoint/2010/main" val="78328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22BD82-73EE-0C11-05EB-C81525EEE4E8}"/>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Causal Setting</a:t>
            </a:r>
          </a:p>
        </p:txBody>
      </p:sp>
      <p:sp>
        <p:nvSpPr>
          <p:cNvPr id="6" name="Oval 5">
            <a:extLst>
              <a:ext uri="{FF2B5EF4-FFF2-40B4-BE49-F238E27FC236}">
                <a16:creationId xmlns:a16="http://schemas.microsoft.com/office/drawing/2014/main" id="{A15E16D1-7A33-DC51-0251-77095BA9D22D}"/>
              </a:ext>
            </a:extLst>
          </p:cNvPr>
          <p:cNvSpPr/>
          <p:nvPr/>
        </p:nvSpPr>
        <p:spPr>
          <a:xfrm>
            <a:off x="3291436" y="2397893"/>
            <a:ext cx="1280564" cy="890973"/>
          </a:xfrm>
          <a:prstGeom prst="ellipse">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b="1" i="1" dirty="0">
                <a:solidFill>
                  <a:schemeClr val="accent1"/>
                </a:solidFill>
                <a:latin typeface="+mj-lt"/>
              </a:rPr>
              <a:t>Variables</a:t>
            </a:r>
            <a:br>
              <a:rPr lang="en-US" sz="1000" i="1" dirty="0">
                <a:solidFill>
                  <a:schemeClr val="accent1"/>
                </a:solidFill>
                <a:latin typeface="+mj-lt"/>
              </a:rPr>
            </a:br>
            <a:r>
              <a:rPr lang="en-US" sz="1000" i="1" dirty="0">
                <a:solidFill>
                  <a:schemeClr val="accent1"/>
                </a:solidFill>
                <a:latin typeface="+mj-lt"/>
              </a:rPr>
              <a:t>Exogenous</a:t>
            </a:r>
            <a:endParaRPr lang="en-US" sz="1000" i="1" dirty="0">
              <a:latin typeface="+mj-lt"/>
            </a:endParaRPr>
          </a:p>
          <a:p>
            <a:pPr algn="ctr"/>
            <a:r>
              <a:rPr lang="en-US" sz="1000" i="1" dirty="0">
                <a:latin typeface="+mj-lt"/>
              </a:rPr>
              <a:t>Endogenous</a:t>
            </a:r>
          </a:p>
        </p:txBody>
      </p:sp>
      <p:sp>
        <p:nvSpPr>
          <p:cNvPr id="10" name="Oval 9">
            <a:extLst>
              <a:ext uri="{FF2B5EF4-FFF2-40B4-BE49-F238E27FC236}">
                <a16:creationId xmlns:a16="http://schemas.microsoft.com/office/drawing/2014/main" id="{4E2A42A8-0139-C904-CB1D-1F24D96D9563}"/>
              </a:ext>
            </a:extLst>
          </p:cNvPr>
          <p:cNvSpPr/>
          <p:nvPr/>
        </p:nvSpPr>
        <p:spPr>
          <a:xfrm>
            <a:off x="4610313" y="2468619"/>
            <a:ext cx="1174475" cy="749519"/>
          </a:xfrm>
          <a:prstGeom prst="ellipse">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b="1" i="1" dirty="0">
                <a:solidFill>
                  <a:schemeClr val="accent1"/>
                </a:solidFill>
                <a:latin typeface="+mj-lt"/>
              </a:rPr>
              <a:t>Domains</a:t>
            </a:r>
            <a:endParaRPr lang="en-US" sz="1000" i="1" dirty="0">
              <a:latin typeface="+mj-lt"/>
            </a:endParaRPr>
          </a:p>
        </p:txBody>
      </p:sp>
      <p:sp>
        <p:nvSpPr>
          <p:cNvPr id="13" name="Oval 12">
            <a:extLst>
              <a:ext uri="{FF2B5EF4-FFF2-40B4-BE49-F238E27FC236}">
                <a16:creationId xmlns:a16="http://schemas.microsoft.com/office/drawing/2014/main" id="{6004ACBE-9683-1577-DD98-B2BC728AD551}"/>
              </a:ext>
            </a:extLst>
          </p:cNvPr>
          <p:cNvSpPr/>
          <p:nvPr/>
        </p:nvSpPr>
        <p:spPr>
          <a:xfrm>
            <a:off x="3171351" y="2015780"/>
            <a:ext cx="2801298" cy="1545892"/>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b="1"/>
              <a:t>Signature</a:t>
            </a:r>
          </a:p>
          <a:p>
            <a:pPr algn="ctr"/>
            <a:endParaRPr lang="en-US"/>
          </a:p>
          <a:p>
            <a:pPr algn="ctr"/>
            <a:endParaRPr lang="en-US"/>
          </a:p>
          <a:p>
            <a:pPr algn="ctr"/>
            <a:endParaRPr lang="en-US"/>
          </a:p>
          <a:p>
            <a:pPr algn="ctr"/>
            <a:endParaRPr lang="en-US"/>
          </a:p>
          <a:p>
            <a:pPr algn="ctr"/>
            <a:endParaRPr lang="en-US"/>
          </a:p>
        </p:txBody>
      </p:sp>
      <p:sp>
        <p:nvSpPr>
          <p:cNvPr id="14" name="Oval 13">
            <a:extLst>
              <a:ext uri="{FF2B5EF4-FFF2-40B4-BE49-F238E27FC236}">
                <a16:creationId xmlns:a16="http://schemas.microsoft.com/office/drawing/2014/main" id="{1B603337-E901-5FEE-A627-58C951621C46}"/>
              </a:ext>
            </a:extLst>
          </p:cNvPr>
          <p:cNvSpPr/>
          <p:nvPr/>
        </p:nvSpPr>
        <p:spPr>
          <a:xfrm>
            <a:off x="3644096" y="3705418"/>
            <a:ext cx="1843856" cy="997339"/>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b="1" dirty="0">
                <a:latin typeface="+mj-lt"/>
              </a:rPr>
              <a:t>Structural Equations</a:t>
            </a:r>
          </a:p>
        </p:txBody>
      </p:sp>
      <p:sp>
        <p:nvSpPr>
          <p:cNvPr id="15" name="Oval 14">
            <a:extLst>
              <a:ext uri="{FF2B5EF4-FFF2-40B4-BE49-F238E27FC236}">
                <a16:creationId xmlns:a16="http://schemas.microsoft.com/office/drawing/2014/main" id="{EDA9831D-99CC-A8C6-B75C-0113CB0E4AFA}"/>
              </a:ext>
            </a:extLst>
          </p:cNvPr>
          <p:cNvSpPr/>
          <p:nvPr/>
        </p:nvSpPr>
        <p:spPr>
          <a:xfrm>
            <a:off x="2626373" y="1339713"/>
            <a:ext cx="3891253" cy="3680093"/>
          </a:xfrm>
          <a:prstGeom prst="ellipse">
            <a:avLst/>
          </a:prstGeom>
          <a:noFill/>
          <a:ln w="635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b="1" dirty="0"/>
              <a:t>Causal Model</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4" name="TextBox 3">
            <a:extLst>
              <a:ext uri="{FF2B5EF4-FFF2-40B4-BE49-F238E27FC236}">
                <a16:creationId xmlns:a16="http://schemas.microsoft.com/office/drawing/2014/main" id="{F9302FB3-6E9F-B3D2-2626-9D4177853CD5}"/>
              </a:ext>
            </a:extLst>
          </p:cNvPr>
          <p:cNvSpPr txBox="1"/>
          <p:nvPr/>
        </p:nvSpPr>
        <p:spPr>
          <a:xfrm>
            <a:off x="5563366" y="1303796"/>
            <a:ext cx="1620957" cy="338554"/>
          </a:xfrm>
          <a:prstGeom prst="rect">
            <a:avLst/>
          </a:prstGeom>
          <a:noFill/>
        </p:spPr>
        <p:txBody>
          <a:bodyPr wrap="none" rtlCol="0">
            <a:spAutoFit/>
          </a:bodyPr>
          <a:lstStyle/>
          <a:p>
            <a:r>
              <a:rPr lang="en-US" sz="1600" b="1" dirty="0"/>
              <a:t>HP Framework</a:t>
            </a:r>
          </a:p>
        </p:txBody>
      </p:sp>
      <p:sp>
        <p:nvSpPr>
          <p:cNvPr id="2" name="TextBox 1">
            <a:extLst>
              <a:ext uri="{FF2B5EF4-FFF2-40B4-BE49-F238E27FC236}">
                <a16:creationId xmlns:a16="http://schemas.microsoft.com/office/drawing/2014/main" id="{592DBAEE-9DEE-7305-0B22-98DE6D3810C0}"/>
              </a:ext>
            </a:extLst>
          </p:cNvPr>
          <p:cNvSpPr txBox="1"/>
          <p:nvPr/>
        </p:nvSpPr>
        <p:spPr>
          <a:xfrm>
            <a:off x="8576216" y="4866501"/>
            <a:ext cx="567784" cy="276999"/>
          </a:xfrm>
          <a:prstGeom prst="rect">
            <a:avLst/>
          </a:prstGeom>
          <a:noFill/>
        </p:spPr>
        <p:txBody>
          <a:bodyPr wrap="none" rtlCol="0">
            <a:spAutoFit/>
          </a:bodyPr>
          <a:lstStyle/>
          <a:p>
            <a:r>
              <a:rPr lang="en-US" sz="1200" dirty="0"/>
              <a:t>10/34</a:t>
            </a:r>
          </a:p>
        </p:txBody>
      </p:sp>
    </p:spTree>
    <p:extLst>
      <p:ext uri="{BB962C8B-B14F-4D97-AF65-F5344CB8AC3E}">
        <p14:creationId xmlns:p14="http://schemas.microsoft.com/office/powerpoint/2010/main" val="107916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4" grpId="0" animBg="1"/>
      <p:bldP spid="1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73EAB8D-4613-BA6D-C313-AE71B5F9BEE9}"/>
                  </a:ext>
                </a:extLst>
              </p:cNvPr>
              <p:cNvSpPr>
                <a:spLocks noGrp="1"/>
              </p:cNvSpPr>
              <p:nvPr>
                <p:ph type="body" idx="1"/>
              </p:nvPr>
            </p:nvSpPr>
            <p:spPr/>
            <p:txBody>
              <a:bodyPr anchor="t"/>
              <a:lstStyle/>
              <a:p>
                <a:pPr algn="just">
                  <a:buFont typeface="Arial" panose="020B0604020202020204" pitchFamily="34" charset="0"/>
                  <a:buChar char="•"/>
                </a:pPr>
                <a:r>
                  <a:rPr lang="en-US" sz="1400">
                    <a:solidFill>
                      <a:schemeClr val="accent1"/>
                    </a:solidFill>
                    <a:latin typeface="+mj-lt"/>
                  </a:rPr>
                  <a:t>A </a:t>
                </a:r>
                <a:r>
                  <a:rPr lang="en-US" sz="1400" i="1">
                    <a:solidFill>
                      <a:schemeClr val="bg2"/>
                    </a:solidFill>
                    <a:latin typeface="+mj-lt"/>
                  </a:rPr>
                  <a:t>signature</a:t>
                </a:r>
                <a:r>
                  <a:rPr lang="en-US" sz="1400">
                    <a:solidFill>
                      <a:schemeClr val="accent1"/>
                    </a:solidFill>
                    <a:latin typeface="+mj-lt"/>
                  </a:rPr>
                  <a:t> </a:t>
                </a:r>
                <a14:m>
                  <m:oMath xmlns:m="http://schemas.openxmlformats.org/officeDocument/2006/math">
                    <m:r>
                      <a:rPr lang="en-US" sz="1400" b="0" i="1" smtClean="0">
                        <a:solidFill>
                          <a:schemeClr val="accent1"/>
                        </a:solidFill>
                        <a:latin typeface="Cambria Math" panose="02040503050406030204" pitchFamily="18" charset="0"/>
                      </a:rPr>
                      <m:t>𝑆</m:t>
                    </m:r>
                    <m:r>
                      <a:rPr lang="en-US" sz="1400" b="0" i="1" smtClean="0">
                        <a:solidFill>
                          <a:schemeClr val="accent1"/>
                        </a:solidFill>
                        <a:latin typeface="Cambria Math" panose="02040503050406030204" pitchFamily="18" charset="0"/>
                      </a:rPr>
                      <m:t> </m:t>
                    </m:r>
                  </m:oMath>
                </a14:m>
                <a:r>
                  <a:rPr lang="en-US" sz="1400">
                    <a:solidFill>
                      <a:schemeClr val="accent1"/>
                    </a:solidFill>
                    <a:latin typeface="+mj-lt"/>
                  </a:rPr>
                  <a:t>is a tuple </a:t>
                </a:r>
                <a14:m>
                  <m:oMath xmlns:m="http://schemas.openxmlformats.org/officeDocument/2006/math">
                    <m:r>
                      <a:rPr lang="en-US" sz="1400" b="0" i="1" smtClean="0">
                        <a:solidFill>
                          <a:schemeClr val="accent1"/>
                        </a:solidFill>
                        <a:latin typeface="Cambria Math" panose="02040503050406030204" pitchFamily="18" charset="0"/>
                      </a:rPr>
                      <m:t>(</m:t>
                    </m:r>
                    <m:r>
                      <a:rPr lang="en-US" sz="1400" b="0" i="1" smtClean="0">
                        <a:solidFill>
                          <a:schemeClr val="accent1"/>
                        </a:solidFill>
                        <a:latin typeface="Cambria Math" panose="02040503050406030204" pitchFamily="18" charset="0"/>
                      </a:rPr>
                      <m:t>𝑈</m:t>
                    </m:r>
                    <m:r>
                      <a:rPr lang="en-US" sz="1400" b="0" i="1" smtClean="0">
                        <a:solidFill>
                          <a:schemeClr val="accent1"/>
                        </a:solidFill>
                        <a:latin typeface="Cambria Math" panose="02040503050406030204" pitchFamily="18" charset="0"/>
                      </a:rPr>
                      <m:t>,</m:t>
                    </m:r>
                    <m:r>
                      <a:rPr lang="en-US" sz="1400" b="0" i="1" smtClean="0">
                        <a:solidFill>
                          <a:schemeClr val="accent1"/>
                        </a:solidFill>
                        <a:latin typeface="Cambria Math" panose="02040503050406030204" pitchFamily="18" charset="0"/>
                      </a:rPr>
                      <m:t>𝑉</m:t>
                    </m:r>
                    <m:r>
                      <a:rPr lang="en-US" sz="1400" b="0" i="1" smtClean="0">
                        <a:solidFill>
                          <a:schemeClr val="accent1"/>
                        </a:solidFill>
                        <a:latin typeface="Cambria Math" panose="02040503050406030204" pitchFamily="18" charset="0"/>
                      </a:rPr>
                      <m:t>,</m:t>
                    </m:r>
                    <m:r>
                      <a:rPr lang="en-US" sz="1400" b="0" i="1" smtClean="0">
                        <a:solidFill>
                          <a:schemeClr val="accent1"/>
                        </a:solidFill>
                        <a:latin typeface="Cambria Math" panose="02040503050406030204" pitchFamily="18" charset="0"/>
                      </a:rPr>
                      <m:t>𝑅</m:t>
                    </m:r>
                    <m:r>
                      <a:rPr lang="en-US" sz="1400" b="0" i="1" smtClean="0">
                        <a:solidFill>
                          <a:schemeClr val="accent1"/>
                        </a:solidFill>
                        <a:latin typeface="Cambria Math" panose="02040503050406030204" pitchFamily="18" charset="0"/>
                      </a:rPr>
                      <m:t>)</m:t>
                    </m:r>
                  </m:oMath>
                </a14:m>
                <a:r>
                  <a:rPr lang="en-US" sz="1400">
                    <a:solidFill>
                      <a:schemeClr val="accent1"/>
                    </a:solidFill>
                    <a:latin typeface="+mj-lt"/>
                  </a:rPr>
                  <a:t>,</a:t>
                </a:r>
              </a:p>
              <a:p>
                <a:pPr lvl="1" algn="just">
                  <a:buFont typeface="Arial" panose="020B0604020202020204" pitchFamily="34" charset="0"/>
                  <a:buChar char="•"/>
                </a:pPr>
                <a14:m>
                  <m:oMath xmlns:m="http://schemas.openxmlformats.org/officeDocument/2006/math">
                    <m:r>
                      <a:rPr lang="en-US" sz="1400" b="0" i="1" smtClean="0">
                        <a:solidFill>
                          <a:schemeClr val="accent1"/>
                        </a:solidFill>
                        <a:latin typeface="Cambria Math" panose="02040503050406030204" pitchFamily="18" charset="0"/>
                      </a:rPr>
                      <m:t>𝑈</m:t>
                    </m:r>
                  </m:oMath>
                </a14:m>
                <a:r>
                  <a:rPr lang="en-US" sz="1400">
                    <a:solidFill>
                      <a:schemeClr val="accent1"/>
                    </a:solidFill>
                    <a:latin typeface="+mj-lt"/>
                  </a:rPr>
                  <a:t> is set of </a:t>
                </a:r>
                <a:r>
                  <a:rPr lang="en-US" sz="1400" i="1">
                    <a:solidFill>
                      <a:schemeClr val="accent1"/>
                    </a:solidFill>
                    <a:latin typeface="+mj-lt"/>
                  </a:rPr>
                  <a:t>exogenous</a:t>
                </a:r>
                <a:r>
                  <a:rPr lang="en-US" sz="1400">
                    <a:solidFill>
                      <a:schemeClr val="accent1"/>
                    </a:solidFill>
                    <a:latin typeface="+mj-lt"/>
                  </a:rPr>
                  <a:t> variables</a:t>
                </a:r>
              </a:p>
              <a:p>
                <a:pPr lvl="1" algn="just">
                  <a:buFont typeface="Arial" panose="020B0604020202020204" pitchFamily="34" charset="0"/>
                  <a:buChar char="•"/>
                </a:pPr>
                <a14:m>
                  <m:oMath xmlns:m="http://schemas.openxmlformats.org/officeDocument/2006/math">
                    <m:r>
                      <a:rPr lang="en-US" sz="1400" b="0" i="1" smtClean="0">
                        <a:solidFill>
                          <a:schemeClr val="accent1"/>
                        </a:solidFill>
                        <a:latin typeface="Cambria Math" panose="02040503050406030204" pitchFamily="18" charset="0"/>
                      </a:rPr>
                      <m:t>𝑉</m:t>
                    </m:r>
                  </m:oMath>
                </a14:m>
                <a:r>
                  <a:rPr lang="en-US" sz="1400">
                    <a:solidFill>
                      <a:schemeClr val="accent1"/>
                    </a:solidFill>
                    <a:latin typeface="+mj-lt"/>
                  </a:rPr>
                  <a:t> is a set of </a:t>
                </a:r>
                <a:r>
                  <a:rPr lang="en-US" sz="1400" i="1">
                    <a:solidFill>
                      <a:schemeClr val="accent1"/>
                    </a:solidFill>
                    <a:latin typeface="+mj-lt"/>
                  </a:rPr>
                  <a:t>endogenous</a:t>
                </a:r>
                <a:r>
                  <a:rPr lang="en-US" sz="1400">
                    <a:solidFill>
                      <a:schemeClr val="accent1"/>
                    </a:solidFill>
                    <a:latin typeface="+mj-lt"/>
                  </a:rPr>
                  <a:t> variables</a:t>
                </a:r>
              </a:p>
              <a:p>
                <a:pPr lvl="1" algn="just">
                  <a:buFont typeface="Arial" panose="020B0604020202020204" pitchFamily="34" charset="0"/>
                  <a:buChar char="•"/>
                </a:pPr>
                <a14:m>
                  <m:oMath xmlns:m="http://schemas.openxmlformats.org/officeDocument/2006/math">
                    <m:r>
                      <a:rPr lang="en-US" sz="1400" b="0" i="1" smtClean="0">
                        <a:solidFill>
                          <a:schemeClr val="accent1"/>
                        </a:solidFill>
                        <a:latin typeface="Cambria Math" panose="02040503050406030204" pitchFamily="18" charset="0"/>
                      </a:rPr>
                      <m:t>𝑅</m:t>
                    </m:r>
                  </m:oMath>
                </a14:m>
                <a:r>
                  <a:rPr lang="en-US" sz="1400">
                    <a:solidFill>
                      <a:schemeClr val="accent1"/>
                    </a:solidFill>
                    <a:latin typeface="+mj-lt"/>
                  </a:rPr>
                  <a:t> is their domains</a:t>
                </a:r>
              </a:p>
              <a:p>
                <a:pPr marL="609600" lvl="1" indent="0" algn="just">
                  <a:buNone/>
                </a:pPr>
                <a:endParaRPr lang="en-US" sz="1400">
                  <a:solidFill>
                    <a:schemeClr val="accent1"/>
                  </a:solidFill>
                  <a:latin typeface="+mj-lt"/>
                </a:endParaRPr>
              </a:p>
              <a:p>
                <a:pPr algn="just">
                  <a:buFont typeface="Arial" panose="020B0604020202020204" pitchFamily="34" charset="0"/>
                  <a:buChar char="•"/>
                </a:pPr>
                <a:r>
                  <a:rPr lang="en-US" sz="1600">
                    <a:solidFill>
                      <a:schemeClr val="accent1"/>
                    </a:solidFill>
                    <a:latin typeface="+mj-lt"/>
                  </a:rPr>
                  <a:t>A</a:t>
                </a:r>
                <a:r>
                  <a:rPr lang="en-US" sz="1600">
                    <a:latin typeface="+mj-lt"/>
                  </a:rPr>
                  <a:t> </a:t>
                </a:r>
                <a:r>
                  <a:rPr lang="en-US" sz="1600" i="1">
                    <a:solidFill>
                      <a:schemeClr val="bg2"/>
                    </a:solidFill>
                    <a:latin typeface="+mj-lt"/>
                  </a:rPr>
                  <a:t>basic causal model</a:t>
                </a:r>
                <a:r>
                  <a:rPr lang="en-US" sz="1600">
                    <a:solidFill>
                      <a:schemeClr val="bg2"/>
                    </a:solidFill>
                    <a:latin typeface="+mj-lt"/>
                  </a:rPr>
                  <a:t> </a:t>
                </a:r>
                <a14:m>
                  <m:oMath xmlns:m="http://schemas.openxmlformats.org/officeDocument/2006/math">
                    <m:r>
                      <a:rPr lang="en-US" sz="1600" b="0" i="1" smtClean="0">
                        <a:solidFill>
                          <a:schemeClr val="accent1"/>
                        </a:solidFill>
                        <a:latin typeface="Cambria Math" panose="02040503050406030204" pitchFamily="18" charset="0"/>
                      </a:rPr>
                      <m:t>𝑀</m:t>
                    </m:r>
                  </m:oMath>
                </a14:m>
                <a:r>
                  <a:rPr lang="en-US" sz="1600">
                    <a:solidFill>
                      <a:schemeClr val="accent1"/>
                    </a:solidFill>
                    <a:latin typeface="+mj-lt"/>
                  </a:rPr>
                  <a:t> is a pair </a:t>
                </a:r>
                <a14:m>
                  <m:oMath xmlns:m="http://schemas.openxmlformats.org/officeDocument/2006/math">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𝑆</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𝐹</m:t>
                    </m:r>
                    <m:r>
                      <a:rPr lang="en-US" sz="1600" b="0" i="1" smtClean="0">
                        <a:solidFill>
                          <a:schemeClr val="accent1"/>
                        </a:solidFill>
                        <a:latin typeface="Cambria Math" panose="02040503050406030204" pitchFamily="18" charset="0"/>
                      </a:rPr>
                      <m:t>)</m:t>
                    </m:r>
                  </m:oMath>
                </a14:m>
                <a:r>
                  <a:rPr lang="en-US" sz="1600">
                    <a:solidFill>
                      <a:schemeClr val="accent1"/>
                    </a:solidFill>
                    <a:latin typeface="+mj-lt"/>
                  </a:rPr>
                  <a:t>, where </a:t>
                </a:r>
                <a14:m>
                  <m:oMath xmlns:m="http://schemas.openxmlformats.org/officeDocument/2006/math">
                    <m:r>
                      <a:rPr lang="en-US" sz="1600" i="1">
                        <a:solidFill>
                          <a:schemeClr val="accent1"/>
                        </a:solidFill>
                        <a:latin typeface="Cambria Math" panose="02040503050406030204" pitchFamily="18" charset="0"/>
                      </a:rPr>
                      <m:t>𝑆</m:t>
                    </m:r>
                    <m:r>
                      <a:rPr lang="en-US" sz="1600" i="1">
                        <a:solidFill>
                          <a:schemeClr val="accent1"/>
                        </a:solidFill>
                        <a:latin typeface="Cambria Math" panose="02040503050406030204" pitchFamily="18" charset="0"/>
                      </a:rPr>
                      <m:t> </m:t>
                    </m:r>
                  </m:oMath>
                </a14:m>
                <a:r>
                  <a:rPr lang="en-US" sz="1600">
                    <a:solidFill>
                      <a:schemeClr val="accent1"/>
                    </a:solidFill>
                    <a:latin typeface="+mj-lt"/>
                  </a:rPr>
                  <a:t>is a signature and </a:t>
                </a:r>
                <a14:m>
                  <m:oMath xmlns:m="http://schemas.openxmlformats.org/officeDocument/2006/math">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𝐹</m:t>
                        </m:r>
                      </m:e>
                      <m:sub>
                        <m:r>
                          <a:rPr lang="en-US" sz="1600" b="0" i="1" smtClean="0">
                            <a:solidFill>
                              <a:schemeClr val="accent1"/>
                            </a:solidFill>
                            <a:latin typeface="Cambria Math" panose="02040503050406030204" pitchFamily="18" charset="0"/>
                          </a:rPr>
                          <m:t>𝑋</m:t>
                        </m:r>
                      </m:sub>
                    </m:sSub>
                  </m:oMath>
                </a14:m>
                <a:r>
                  <a:rPr lang="en-US" sz="1600">
                    <a:solidFill>
                      <a:schemeClr val="accent1"/>
                    </a:solidFill>
                    <a:latin typeface="+mj-lt"/>
                  </a:rPr>
                  <a:t> defines a function that associates with each endogenous variable </a:t>
                </a:r>
                <a14:m>
                  <m:oMath xmlns:m="http://schemas.openxmlformats.org/officeDocument/2006/math">
                    <m:r>
                      <a:rPr lang="en-US" sz="1600" b="0" i="1" smtClean="0">
                        <a:solidFill>
                          <a:schemeClr val="accent1"/>
                        </a:solidFill>
                        <a:latin typeface="Cambria Math" panose="02040503050406030204" pitchFamily="18" charset="0"/>
                      </a:rPr>
                      <m:t>𝑋</m:t>
                    </m:r>
                    <m:r>
                      <a:rPr lang="en-US" sz="1600" b="0" i="1" smtClean="0">
                        <a:solidFill>
                          <a:schemeClr val="accent1"/>
                        </a:solidFill>
                        <a:latin typeface="Cambria Math" panose="02040503050406030204" pitchFamily="18" charset="0"/>
                      </a:rPr>
                      <m:t> </m:t>
                    </m:r>
                  </m:oMath>
                </a14:m>
                <a:r>
                  <a:rPr lang="en-US" sz="1600">
                    <a:solidFill>
                      <a:schemeClr val="accent1"/>
                    </a:solidFill>
                    <a:latin typeface="+mj-lt"/>
                  </a:rPr>
                  <a:t>a structural equation </a:t>
                </a:r>
                <a14:m>
                  <m:oMath xmlns:m="http://schemas.openxmlformats.org/officeDocument/2006/math">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𝐹</m:t>
                        </m:r>
                      </m:e>
                      <m:sub>
                        <m:r>
                          <a:rPr lang="en-US" sz="1600" i="1">
                            <a:solidFill>
                              <a:schemeClr val="accent1"/>
                            </a:solidFill>
                            <a:latin typeface="Cambria Math" panose="02040503050406030204" pitchFamily="18" charset="0"/>
                          </a:rPr>
                          <m:t>𝑋</m:t>
                        </m:r>
                      </m:sub>
                    </m:sSub>
                  </m:oMath>
                </a14:m>
                <a:r>
                  <a:rPr lang="en-US" sz="1600">
                    <a:solidFill>
                      <a:schemeClr val="accent1"/>
                    </a:solidFill>
                    <a:latin typeface="+mj-lt"/>
                  </a:rPr>
                  <a:t> that maps </a:t>
                </a:r>
                <a14:m>
                  <m:oMath xmlns:m="http://schemas.openxmlformats.org/officeDocument/2006/math">
                    <m:r>
                      <a:rPr lang="en-US" sz="1600" b="0" i="1" smtClean="0">
                        <a:solidFill>
                          <a:schemeClr val="accent1"/>
                        </a:solidFill>
                        <a:latin typeface="Cambria Math" panose="02040503050406030204" pitchFamily="18" charset="0"/>
                      </a:rPr>
                      <m:t>𝑅</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𝑈</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𝑉</m:t>
                    </m:r>
                    <m:r>
                      <a:rPr lang="en-US" sz="1600" b="0" i="1" smtClean="0">
                        <a:solidFill>
                          <a:schemeClr val="accent1"/>
                        </a:solidFill>
                        <a:latin typeface="Cambria Math" panose="02040503050406030204" pitchFamily="18" charset="0"/>
                      </a:rPr>
                      <m:t> − </m:t>
                    </m:r>
                    <m:r>
                      <m:rPr>
                        <m:lit/>
                      </m:rP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 </m:t>
                    </m:r>
                    <m:r>
                      <a:rPr lang="en-US" sz="1600" b="0" i="1" smtClean="0">
                        <a:solidFill>
                          <a:schemeClr val="accent1"/>
                        </a:solidFill>
                        <a:latin typeface="Cambria Math" panose="02040503050406030204" pitchFamily="18" charset="0"/>
                      </a:rPr>
                      <m:t>𝑋</m:t>
                    </m:r>
                    <m:r>
                      <a:rPr lang="en-US" sz="1600" b="0" i="1" smtClean="0">
                        <a:solidFill>
                          <a:schemeClr val="accent1"/>
                        </a:solidFill>
                        <a:latin typeface="Cambria Math" panose="02040503050406030204" pitchFamily="18" charset="0"/>
                      </a:rPr>
                      <m:t> </m:t>
                    </m:r>
                    <m:r>
                      <m:rPr>
                        <m:lit/>
                      </m:rP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m:t>
                    </m:r>
                  </m:oMath>
                </a14:m>
                <a:r>
                  <a:rPr lang="en-US" sz="1600">
                    <a:solidFill>
                      <a:schemeClr val="accent1"/>
                    </a:solidFill>
                    <a:latin typeface="+mj-lt"/>
                  </a:rPr>
                  <a:t> to </a:t>
                </a:r>
                <a14:m>
                  <m:oMath xmlns:m="http://schemas.openxmlformats.org/officeDocument/2006/math">
                    <m:r>
                      <a:rPr lang="en-US" sz="1600" i="1">
                        <a:solidFill>
                          <a:schemeClr val="accent1"/>
                        </a:solidFill>
                        <a:latin typeface="Cambria Math" panose="02040503050406030204" pitchFamily="18" charset="0"/>
                      </a:rPr>
                      <m:t>𝑅</m:t>
                    </m:r>
                    <m:d>
                      <m:dPr>
                        <m:ctrlPr>
                          <a:rPr lang="en-US" sz="1600" i="1">
                            <a:solidFill>
                              <a:schemeClr val="accent1"/>
                            </a:solidFill>
                            <a:latin typeface="Cambria Math" panose="02040503050406030204" pitchFamily="18" charset="0"/>
                          </a:rPr>
                        </m:ctrlPr>
                      </m:dPr>
                      <m:e>
                        <m:r>
                          <a:rPr lang="en-US" sz="1600" b="0" i="1" smtClean="0">
                            <a:solidFill>
                              <a:schemeClr val="accent1"/>
                            </a:solidFill>
                            <a:latin typeface="Cambria Math" panose="02040503050406030204" pitchFamily="18" charset="0"/>
                          </a:rPr>
                          <m:t>𝑋</m:t>
                        </m:r>
                      </m:e>
                    </m:d>
                    <m:r>
                      <a:rPr lang="en-US" sz="1600" b="0" i="1" smtClean="0">
                        <a:solidFill>
                          <a:schemeClr val="accent1"/>
                        </a:solidFill>
                        <a:latin typeface="Cambria Math" panose="02040503050406030204" pitchFamily="18" charset="0"/>
                      </a:rPr>
                      <m:t>.</m:t>
                    </m:r>
                  </m:oMath>
                </a14:m>
                <a:endParaRPr lang="en-US" sz="1600">
                  <a:solidFill>
                    <a:schemeClr val="accent1"/>
                  </a:solidFill>
                  <a:latin typeface="+mj-lt"/>
                </a:endParaRPr>
              </a:p>
              <a:p>
                <a:pPr algn="just">
                  <a:buFont typeface="Arial" panose="020B0604020202020204" pitchFamily="34" charset="0"/>
                  <a:buChar char="•"/>
                </a:pPr>
                <a:endParaRPr lang="en-US" sz="1400">
                  <a:solidFill>
                    <a:schemeClr val="accent1"/>
                  </a:solidFill>
                  <a:latin typeface="+mj-lt"/>
                </a:endParaRPr>
              </a:p>
              <a:p>
                <a:pPr algn="just">
                  <a:buFont typeface="Arial" panose="020B0604020202020204" pitchFamily="34" charset="0"/>
                  <a:buChar char="•"/>
                </a:pPr>
                <a:r>
                  <a:rPr lang="en-US" sz="1400">
                    <a:solidFill>
                      <a:schemeClr val="accent1"/>
                    </a:solidFill>
                    <a:latin typeface="+mn-lt"/>
                  </a:rPr>
                  <a:t>A </a:t>
                </a:r>
                <a:r>
                  <a:rPr lang="en-US" sz="1400" i="1">
                    <a:solidFill>
                      <a:schemeClr val="bg2"/>
                    </a:solidFill>
                    <a:latin typeface="+mn-lt"/>
                  </a:rPr>
                  <a:t>causal setting</a:t>
                </a:r>
                <a:r>
                  <a:rPr lang="en-US" sz="1400">
                    <a:solidFill>
                      <a:schemeClr val="bg2"/>
                    </a:solidFill>
                    <a:latin typeface="+mn-lt"/>
                  </a:rPr>
                  <a:t> </a:t>
                </a:r>
                <a:r>
                  <a:rPr lang="en-US" sz="1400">
                    <a:solidFill>
                      <a:schemeClr val="accent1"/>
                    </a:solidFill>
                    <a:latin typeface="+mn-lt"/>
                  </a:rPr>
                  <a:t>is a pair </a:t>
                </a:r>
                <a14:m>
                  <m:oMath xmlns:m="http://schemas.openxmlformats.org/officeDocument/2006/math">
                    <m:d>
                      <m:dPr>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panose="02040503050406030204" pitchFamily="18" charset="0"/>
                          </a:rPr>
                          <m:t>𝑀</m:t>
                        </m:r>
                        <m:r>
                          <a:rPr lang="en-US" sz="1400" b="0" i="1" smtClean="0">
                            <a:solidFill>
                              <a:schemeClr val="accent1"/>
                            </a:solidFill>
                            <a:latin typeface="Cambria Math" panose="02040503050406030204" pitchFamily="18" charset="0"/>
                          </a:rPr>
                          <m:t>,</m:t>
                        </m:r>
                        <m:acc>
                          <m:accPr>
                            <m:chr m:val="⃗"/>
                            <m:ctrlPr>
                              <a:rPr lang="en-US" sz="1400" i="1">
                                <a:solidFill>
                                  <a:schemeClr val="accent1"/>
                                </a:solidFill>
                                <a:latin typeface="Cambria Math" panose="02040503050406030204" pitchFamily="18" charset="0"/>
                              </a:rPr>
                            </m:ctrlPr>
                          </m:accPr>
                          <m:e>
                            <m:r>
                              <a:rPr lang="en-US" sz="1400" i="1">
                                <a:solidFill>
                                  <a:schemeClr val="accent1"/>
                                </a:solidFill>
                                <a:latin typeface="Cambria Math" panose="02040503050406030204" pitchFamily="18" charset="0"/>
                              </a:rPr>
                              <m:t>𝑢</m:t>
                            </m:r>
                          </m:e>
                        </m:acc>
                      </m:e>
                    </m:d>
                  </m:oMath>
                </a14:m>
                <a:r>
                  <a:rPr lang="en-US" sz="1400">
                    <a:solidFill>
                      <a:schemeClr val="accent1"/>
                    </a:solidFill>
                    <a:latin typeface="+mn-lt"/>
                  </a:rPr>
                  <a:t> consisting of a causal model </a:t>
                </a:r>
                <a14:m>
                  <m:oMath xmlns:m="http://schemas.openxmlformats.org/officeDocument/2006/math">
                    <m:r>
                      <a:rPr lang="en-US" sz="1400" i="1">
                        <a:solidFill>
                          <a:schemeClr val="accent1"/>
                        </a:solidFill>
                        <a:latin typeface="Cambria Math" panose="02040503050406030204" pitchFamily="18" charset="0"/>
                      </a:rPr>
                      <m:t>𝑀</m:t>
                    </m:r>
                    <m:r>
                      <a:rPr lang="en-US" sz="1400" i="1">
                        <a:solidFill>
                          <a:schemeClr val="accent1"/>
                        </a:solidFill>
                        <a:latin typeface="Cambria Math" panose="02040503050406030204" pitchFamily="18" charset="0"/>
                      </a:rPr>
                      <m:t> </m:t>
                    </m:r>
                  </m:oMath>
                </a14:m>
                <a:r>
                  <a:rPr lang="en-US" sz="1400">
                    <a:solidFill>
                      <a:schemeClr val="accent1"/>
                    </a:solidFill>
                    <a:latin typeface="+mn-lt"/>
                  </a:rPr>
                  <a:t>and context</a:t>
                </a:r>
                <a14:m>
                  <m:oMath xmlns:m="http://schemas.openxmlformats.org/officeDocument/2006/math">
                    <m:r>
                      <a:rPr lang="en-US" sz="1400" b="0" i="0" smtClean="0">
                        <a:solidFill>
                          <a:schemeClr val="accent1"/>
                        </a:solidFill>
                        <a:latin typeface="Cambria Math" panose="02040503050406030204" pitchFamily="18" charset="0"/>
                      </a:rPr>
                      <m:t> </m:t>
                    </m:r>
                    <m:acc>
                      <m:accPr>
                        <m:chr m:val="⃗"/>
                        <m:ctrlPr>
                          <a:rPr lang="en-US" sz="1400" i="1">
                            <a:solidFill>
                              <a:schemeClr val="accent1"/>
                            </a:solidFill>
                            <a:latin typeface="Cambria Math" panose="02040503050406030204" pitchFamily="18" charset="0"/>
                          </a:rPr>
                        </m:ctrlPr>
                      </m:accPr>
                      <m:e>
                        <m:r>
                          <a:rPr lang="en-US" sz="1400" i="1">
                            <a:solidFill>
                              <a:schemeClr val="accent1"/>
                            </a:solidFill>
                            <a:latin typeface="Cambria Math" panose="02040503050406030204" pitchFamily="18" charset="0"/>
                          </a:rPr>
                          <m:t>𝑢</m:t>
                        </m:r>
                      </m:e>
                    </m:acc>
                  </m:oMath>
                </a14:m>
                <a:r>
                  <a:rPr lang="en-US" sz="1400">
                    <a:solidFill>
                      <a:schemeClr val="accent1"/>
                    </a:solidFill>
                    <a:latin typeface="+mn-lt"/>
                  </a:rPr>
                  <a:t>.</a:t>
                </a:r>
              </a:p>
              <a:p>
                <a:pPr algn="just">
                  <a:buFont typeface="Arial" panose="020B0604020202020204" pitchFamily="34" charset="0"/>
                  <a:buChar char="•"/>
                </a:pPr>
                <a:endParaRPr lang="en-US" sz="1400">
                  <a:solidFill>
                    <a:schemeClr val="accent1"/>
                  </a:solidFill>
                  <a:latin typeface="+mn-lt"/>
                </a:endParaRPr>
              </a:p>
              <a:p>
                <a:pPr algn="just">
                  <a:buFont typeface="Arial" panose="020B0604020202020204" pitchFamily="34" charset="0"/>
                  <a:buChar char="•"/>
                </a:pPr>
                <a:r>
                  <a:rPr lang="en-US" sz="1400">
                    <a:solidFill>
                      <a:schemeClr val="accent1"/>
                    </a:solidFill>
                    <a:latin typeface="+mn-lt"/>
                  </a:rPr>
                  <a:t>A </a:t>
                </a:r>
                <a:r>
                  <a:rPr lang="en-US" sz="1400" i="1">
                    <a:solidFill>
                      <a:schemeClr val="bg2"/>
                    </a:solidFill>
                    <a:latin typeface="+mn-lt"/>
                  </a:rPr>
                  <a:t>causal formula</a:t>
                </a:r>
                <a:r>
                  <a:rPr lang="en-US" sz="1400">
                    <a:solidFill>
                      <a:schemeClr val="bg2"/>
                    </a:solidFill>
                    <a:latin typeface="+mn-lt"/>
                  </a:rPr>
                  <a:t> </a:t>
                </a:r>
                <a:r>
                  <a:rPr lang="en-US" sz="1400">
                    <a:solidFill>
                      <a:schemeClr val="accent1"/>
                    </a:solidFill>
                    <a:latin typeface="+mn-lt"/>
                  </a:rPr>
                  <a:t>is a combination of primitive events through standard propositional connectives.</a:t>
                </a:r>
              </a:p>
              <a:p>
                <a:pPr lvl="1" algn="just">
                  <a:buFont typeface="Arial" panose="020B0604020202020204" pitchFamily="34" charset="0"/>
                  <a:buChar char="•"/>
                </a:pPr>
                <a:r>
                  <a:rPr lang="en-US" sz="1400">
                    <a:solidFill>
                      <a:schemeClr val="accent1"/>
                    </a:solidFill>
                    <a:latin typeface="+mn-lt"/>
                  </a:rPr>
                  <a:t>A causal formula </a:t>
                </a:r>
                <a14:m>
                  <m:oMath xmlns:m="http://schemas.openxmlformats.org/officeDocument/2006/math">
                    <m:r>
                      <a:rPr lang="en-US" sz="1400" i="1" dirty="0" smtClean="0">
                        <a:solidFill>
                          <a:schemeClr val="accent1"/>
                        </a:solidFill>
                        <a:latin typeface="Cambria Math" panose="02040503050406030204" pitchFamily="18" charset="0"/>
                      </a:rPr>
                      <m:t>𝜓</m:t>
                    </m:r>
                    <m:r>
                      <a:rPr lang="en-US" sz="1400" i="1" dirty="0" smtClean="0">
                        <a:solidFill>
                          <a:schemeClr val="accent1"/>
                        </a:solidFill>
                        <a:latin typeface="Cambria Math" panose="02040503050406030204" pitchFamily="18" charset="0"/>
                      </a:rPr>
                      <m:t> </m:t>
                    </m:r>
                  </m:oMath>
                </a14:m>
                <a:r>
                  <a:rPr lang="en-US" sz="1400">
                    <a:solidFill>
                      <a:schemeClr val="accent1"/>
                    </a:solidFill>
                    <a:latin typeface="+mn-lt"/>
                  </a:rPr>
                  <a:t>is true or false in a causal model, given a context.</a:t>
                </a:r>
              </a:p>
              <a:p>
                <a:pPr lvl="1" algn="just">
                  <a:buFont typeface="Arial" panose="020B0604020202020204" pitchFamily="34" charset="0"/>
                  <a:buChar char="•"/>
                </a:pPr>
                <a:r>
                  <a:rPr lang="en-US" sz="1400">
                    <a:solidFill>
                      <a:schemeClr val="accent1"/>
                    </a:solidFill>
                    <a:latin typeface="+mn-lt"/>
                  </a:rPr>
                  <a:t>Hence, we write </a:t>
                </a:r>
                <a14:m>
                  <m:oMath xmlns:m="http://schemas.openxmlformats.org/officeDocument/2006/math">
                    <m:d>
                      <m:dPr>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panose="02040503050406030204" pitchFamily="18" charset="0"/>
                          </a:rPr>
                          <m:t>𝑀</m:t>
                        </m:r>
                        <m:r>
                          <a:rPr lang="en-US" sz="1400" b="0" i="1" smtClean="0">
                            <a:solidFill>
                              <a:schemeClr val="accent1"/>
                            </a:solidFill>
                            <a:latin typeface="Cambria Math" panose="02040503050406030204" pitchFamily="18" charset="0"/>
                          </a:rPr>
                          <m:t>,</m:t>
                        </m:r>
                        <m:acc>
                          <m:accPr>
                            <m:chr m:val="⃗"/>
                            <m:ctrlPr>
                              <a:rPr lang="en-US" sz="1400" i="1">
                                <a:solidFill>
                                  <a:schemeClr val="accent1"/>
                                </a:solidFill>
                                <a:latin typeface="Cambria Math" panose="02040503050406030204" pitchFamily="18" charset="0"/>
                              </a:rPr>
                            </m:ctrlPr>
                          </m:accPr>
                          <m:e>
                            <m:r>
                              <a:rPr lang="en-US" sz="1400" i="1">
                                <a:solidFill>
                                  <a:schemeClr val="accent1"/>
                                </a:solidFill>
                                <a:latin typeface="Cambria Math" panose="02040503050406030204" pitchFamily="18" charset="0"/>
                              </a:rPr>
                              <m:t>𝑢</m:t>
                            </m:r>
                          </m:e>
                        </m:acc>
                      </m:e>
                    </m:d>
                    <m:r>
                      <a:rPr lang="en-US" sz="1400" b="0" i="1" smtClean="0">
                        <a:solidFill>
                          <a:schemeClr val="accent1"/>
                        </a:solidFill>
                        <a:latin typeface="Cambria Math" panose="02040503050406030204" pitchFamily="18" charset="0"/>
                      </a:rPr>
                      <m:t>⊨</m:t>
                    </m:r>
                    <m:r>
                      <a:rPr lang="en-US" sz="1400" b="0" i="1" smtClean="0">
                        <a:solidFill>
                          <a:schemeClr val="accent1"/>
                        </a:solidFill>
                        <a:latin typeface="Cambria Math" panose="02040503050406030204" pitchFamily="18" charset="0"/>
                      </a:rPr>
                      <m:t>𝜓</m:t>
                    </m:r>
                    <m:r>
                      <a:rPr lang="en-US" sz="1400" b="0" i="1" smtClean="0">
                        <a:solidFill>
                          <a:schemeClr val="accent1"/>
                        </a:solidFill>
                        <a:latin typeface="Cambria Math" panose="02040503050406030204" pitchFamily="18" charset="0"/>
                      </a:rPr>
                      <m:t> </m:t>
                    </m:r>
                  </m:oMath>
                </a14:m>
                <a:r>
                  <a:rPr lang="en-US" sz="1400">
                    <a:solidFill>
                      <a:schemeClr val="accent1"/>
                    </a:solidFill>
                    <a:latin typeface="+mn-lt"/>
                  </a:rPr>
                  <a:t>if the causal formula </a:t>
                </a:r>
                <a14:m>
                  <m:oMath xmlns:m="http://schemas.openxmlformats.org/officeDocument/2006/math">
                    <m:r>
                      <a:rPr lang="en-US" sz="1400" i="1" dirty="0">
                        <a:solidFill>
                          <a:schemeClr val="accent1"/>
                        </a:solidFill>
                        <a:latin typeface="Cambria Math" panose="02040503050406030204" pitchFamily="18" charset="0"/>
                      </a:rPr>
                      <m:t>𝜓</m:t>
                    </m:r>
                    <m:r>
                      <a:rPr lang="en-US" sz="1400" i="1" dirty="0">
                        <a:solidFill>
                          <a:schemeClr val="accent1"/>
                        </a:solidFill>
                        <a:latin typeface="Cambria Math" panose="02040503050406030204" pitchFamily="18" charset="0"/>
                      </a:rPr>
                      <m:t> </m:t>
                    </m:r>
                  </m:oMath>
                </a14:m>
                <a:r>
                  <a:rPr lang="en-US" sz="1400">
                    <a:solidFill>
                      <a:schemeClr val="accent1"/>
                    </a:solidFill>
                    <a:latin typeface="+mn-lt"/>
                  </a:rPr>
                  <a:t>is true in the causal setting</a:t>
                </a:r>
                <a:r>
                  <a:rPr lang="en-US" sz="1400">
                    <a:solidFill>
                      <a:schemeClr val="accent1"/>
                    </a:solidFill>
                  </a:rPr>
                  <a:t> </a:t>
                </a:r>
                <a14:m>
                  <m:oMath xmlns:m="http://schemas.openxmlformats.org/officeDocument/2006/math">
                    <m:d>
                      <m:dPr>
                        <m:ctrlPr>
                          <a:rPr lang="en-US" sz="1400" i="1">
                            <a:solidFill>
                              <a:schemeClr val="accent1"/>
                            </a:solidFill>
                            <a:latin typeface="Cambria Math" panose="02040503050406030204" pitchFamily="18" charset="0"/>
                          </a:rPr>
                        </m:ctrlPr>
                      </m:dPr>
                      <m:e>
                        <m:r>
                          <a:rPr lang="en-US" sz="1400" i="1">
                            <a:solidFill>
                              <a:schemeClr val="accent1"/>
                            </a:solidFill>
                            <a:latin typeface="Cambria Math" panose="02040503050406030204" pitchFamily="18" charset="0"/>
                          </a:rPr>
                          <m:t>𝑀</m:t>
                        </m:r>
                        <m:r>
                          <a:rPr lang="en-US" sz="1400" i="1">
                            <a:solidFill>
                              <a:schemeClr val="accent1"/>
                            </a:solidFill>
                            <a:latin typeface="Cambria Math" panose="02040503050406030204" pitchFamily="18" charset="0"/>
                          </a:rPr>
                          <m:t>,</m:t>
                        </m:r>
                        <m:acc>
                          <m:accPr>
                            <m:chr m:val="⃗"/>
                            <m:ctrlPr>
                              <a:rPr lang="en-US" sz="1400" b="0" i="1" smtClean="0">
                                <a:solidFill>
                                  <a:schemeClr val="accent1"/>
                                </a:solidFill>
                                <a:latin typeface="Cambria Math" panose="02040503050406030204" pitchFamily="18" charset="0"/>
                              </a:rPr>
                            </m:ctrlPr>
                          </m:accPr>
                          <m:e>
                            <m:r>
                              <a:rPr lang="en-US" sz="1400" b="0" i="1" smtClean="0">
                                <a:solidFill>
                                  <a:schemeClr val="accent1"/>
                                </a:solidFill>
                                <a:latin typeface="Cambria Math" panose="02040503050406030204" pitchFamily="18" charset="0"/>
                              </a:rPr>
                              <m:t>𝑢</m:t>
                            </m:r>
                          </m:e>
                        </m:acc>
                      </m:e>
                    </m:d>
                    <m:r>
                      <a:rPr lang="en-US" sz="1400" b="0" i="0" smtClean="0">
                        <a:solidFill>
                          <a:schemeClr val="accent1"/>
                        </a:solidFill>
                        <a:latin typeface="Cambria Math" panose="02040503050406030204" pitchFamily="18" charset="0"/>
                      </a:rPr>
                      <m:t>.</m:t>
                    </m:r>
                  </m:oMath>
                </a14:m>
                <a:endParaRPr lang="en-US" sz="1400">
                  <a:solidFill>
                    <a:schemeClr val="accent1"/>
                  </a:solidFill>
                  <a:latin typeface="+mn-lt"/>
                </a:endParaRPr>
              </a:p>
              <a:p>
                <a:pPr lvl="1" algn="just">
                  <a:buFont typeface="Arial" panose="020B0604020202020204" pitchFamily="34" charset="0"/>
                  <a:buChar char="•"/>
                </a:pPr>
                <a:endParaRPr lang="en-US" sz="1400">
                  <a:solidFill>
                    <a:schemeClr val="accent1"/>
                  </a:solidFill>
                  <a:latin typeface="+mn-lt"/>
                </a:endParaRPr>
              </a:p>
              <a:p>
                <a:pPr lvl="1">
                  <a:lnSpc>
                    <a:spcPct val="150000"/>
                  </a:lnSpc>
                  <a:buFont typeface="Arial" panose="020B0604020202020204" pitchFamily="34" charset="0"/>
                  <a:buChar char="•"/>
                </a:pPr>
                <a:endParaRPr lang="en-US" sz="1400">
                  <a:solidFill>
                    <a:schemeClr val="accent1"/>
                  </a:solidFill>
                  <a:latin typeface="+mn-lt"/>
                </a:endParaRPr>
              </a:p>
              <a:p>
                <a:pPr>
                  <a:lnSpc>
                    <a:spcPct val="150000"/>
                  </a:lnSpc>
                  <a:buFont typeface="Arial" panose="020B0604020202020204" pitchFamily="34" charset="0"/>
                  <a:buChar char="•"/>
                </a:pPr>
                <a:endParaRPr lang="en-US" sz="1400">
                  <a:solidFill>
                    <a:schemeClr val="accent1"/>
                  </a:solidFill>
                  <a:latin typeface="+mj-lt"/>
                </a:endParaRPr>
              </a:p>
              <a:p>
                <a:pPr>
                  <a:lnSpc>
                    <a:spcPct val="150000"/>
                  </a:lnSpc>
                  <a:buFont typeface="Arial" panose="020B0604020202020204" pitchFamily="34" charset="0"/>
                  <a:buChar char="•"/>
                </a:pPr>
                <a:endParaRPr lang="en-US" sz="1400">
                  <a:solidFill>
                    <a:schemeClr val="accent1"/>
                  </a:solidFill>
                  <a:latin typeface="+mj-lt"/>
                </a:endParaRPr>
              </a:p>
              <a:p>
                <a:pPr>
                  <a:lnSpc>
                    <a:spcPct val="150000"/>
                  </a:lnSpc>
                  <a:buFont typeface="Arial" panose="020B0604020202020204" pitchFamily="34" charset="0"/>
                  <a:buChar char="•"/>
                </a:pPr>
                <a:endParaRPr lang="en-US" sz="1400">
                  <a:solidFill>
                    <a:schemeClr val="accent1"/>
                  </a:solidFill>
                  <a:latin typeface="+mj-lt"/>
                </a:endParaRPr>
              </a:p>
              <a:p>
                <a:pPr>
                  <a:lnSpc>
                    <a:spcPct val="150000"/>
                  </a:lnSpc>
                  <a:buFont typeface="Arial" panose="020B0604020202020204" pitchFamily="34" charset="0"/>
                  <a:buChar char="•"/>
                </a:pPr>
                <a:endParaRPr lang="en-US"/>
              </a:p>
            </p:txBody>
          </p:sp>
        </mc:Choice>
        <mc:Fallback xmlns="">
          <p:sp>
            <p:nvSpPr>
              <p:cNvPr id="2" name="Text Placeholder 1">
                <a:extLst>
                  <a:ext uri="{FF2B5EF4-FFF2-40B4-BE49-F238E27FC236}">
                    <a16:creationId xmlns:a16="http://schemas.microsoft.com/office/drawing/2014/main" id="{D73EAB8D-4613-BA6D-C313-AE71B5F9BEE9}"/>
                  </a:ext>
                </a:extLst>
              </p:cNvPr>
              <p:cNvSpPr>
                <a:spLocks noGrp="1" noRot="1" noChangeAspect="1" noMove="1" noResize="1" noEditPoints="1" noAdjustHandles="1" noChangeArrowheads="1" noChangeShapeType="1" noTextEdit="1"/>
              </p:cNvSpPr>
              <p:nvPr>
                <p:ph type="body" idx="1"/>
              </p:nvPr>
            </p:nvSpPr>
            <p:spPr>
              <a:blipFill>
                <a:blip r:embed="rId3"/>
                <a:stretch>
                  <a:fillRect r="-475" b="-589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6A5C19A-DC70-F67A-68BF-AE954A504A01}"/>
              </a:ext>
            </a:extLst>
          </p:cNvPr>
          <p:cNvSpPr>
            <a:spLocks noGrp="1"/>
          </p:cNvSpPr>
          <p:nvPr>
            <p:ph type="title"/>
          </p:nvPr>
        </p:nvSpPr>
        <p:spPr/>
        <p:txBody>
          <a:bodyPr/>
          <a:lstStyle/>
          <a:p>
            <a:r>
              <a:rPr lang="en-US"/>
              <a:t>Causal Setting</a:t>
            </a:r>
          </a:p>
        </p:txBody>
      </p:sp>
    </p:spTree>
    <p:extLst>
      <p:ext uri="{BB962C8B-B14F-4D97-AF65-F5344CB8AC3E}">
        <p14:creationId xmlns:p14="http://schemas.microsoft.com/office/powerpoint/2010/main" val="335934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6B869-8148-FCCF-73C9-28E21354724D}"/>
              </a:ext>
            </a:extLst>
          </p:cNvPr>
          <p:cNvSpPr>
            <a:spLocks noGrp="1"/>
          </p:cNvSpPr>
          <p:nvPr>
            <p:ph type="title"/>
          </p:nvPr>
        </p:nvSpPr>
        <p:spPr/>
        <p:txBody>
          <a:bodyPr/>
          <a:lstStyle/>
          <a:p>
            <a:r>
              <a:rPr lang="en-US"/>
              <a:t>Causal Setting (Example)</a:t>
            </a:r>
          </a:p>
        </p:txBody>
      </p:sp>
      <p:pic>
        <p:nvPicPr>
          <p:cNvPr id="1026" name="Picture 2">
            <a:extLst>
              <a:ext uri="{FF2B5EF4-FFF2-40B4-BE49-F238E27FC236}">
                <a16:creationId xmlns:a16="http://schemas.microsoft.com/office/drawing/2014/main" id="{E1B1D828-9929-664F-FC07-F760C47F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519" y="3223117"/>
            <a:ext cx="2108090" cy="1405393"/>
          </a:xfrm>
          <a:prstGeom prst="rect">
            <a:avLst/>
          </a:prstGeom>
          <a:ln w="38100" cap="sq">
            <a:solidFill>
              <a:schemeClr val="accent3">
                <a:lumMod val="10000"/>
              </a:schemeClr>
            </a:solidFill>
            <a:miter lim="800000"/>
          </a:ln>
          <a:effectLst>
            <a:outerShdw blurRad="57150" dist="508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
        <p:nvSpPr>
          <p:cNvPr id="4" name="Google Shape;1064;p46">
            <a:extLst>
              <a:ext uri="{FF2B5EF4-FFF2-40B4-BE49-F238E27FC236}">
                <a16:creationId xmlns:a16="http://schemas.microsoft.com/office/drawing/2014/main" id="{9BC43A27-6F73-81A9-8ED8-EB8500FB8E16}"/>
              </a:ext>
            </a:extLst>
          </p:cNvPr>
          <p:cNvSpPr/>
          <p:nvPr/>
        </p:nvSpPr>
        <p:spPr>
          <a:xfrm>
            <a:off x="3539700" y="1652540"/>
            <a:ext cx="2064600" cy="384297"/>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Google Shape;1065;p46">
            <a:extLst>
              <a:ext uri="{FF2B5EF4-FFF2-40B4-BE49-F238E27FC236}">
                <a16:creationId xmlns:a16="http://schemas.microsoft.com/office/drawing/2014/main" id="{8DF5F6E3-CFDB-5E97-CA60-7FA756154B6D}"/>
              </a:ext>
            </a:extLst>
          </p:cNvPr>
          <p:cNvSpPr/>
          <p:nvPr/>
        </p:nvSpPr>
        <p:spPr>
          <a:xfrm>
            <a:off x="3539700" y="3685755"/>
            <a:ext cx="2064600" cy="391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1066;p46">
            <a:extLst>
              <a:ext uri="{FF2B5EF4-FFF2-40B4-BE49-F238E27FC236}">
                <a16:creationId xmlns:a16="http://schemas.microsoft.com/office/drawing/2014/main" id="{8716E4B6-01E5-170C-D6B2-69705443F386}"/>
              </a:ext>
            </a:extLst>
          </p:cNvPr>
          <p:cNvSpPr/>
          <p:nvPr/>
        </p:nvSpPr>
        <p:spPr>
          <a:xfrm>
            <a:off x="398987" y="1652540"/>
            <a:ext cx="2064600" cy="392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7" name="Google Shape;1068;p46">
                <a:extLst>
                  <a:ext uri="{FF2B5EF4-FFF2-40B4-BE49-F238E27FC236}">
                    <a16:creationId xmlns:a16="http://schemas.microsoft.com/office/drawing/2014/main" id="{C775399D-0F2B-9799-07A8-CDC43F92BB95}"/>
                  </a:ext>
                </a:extLst>
              </p:cNvPr>
              <p:cNvSpPr txBox="1">
                <a:spLocks/>
              </p:cNvSpPr>
              <p:nvPr/>
            </p:nvSpPr>
            <p:spPr>
              <a:xfrm>
                <a:off x="295637" y="2113140"/>
                <a:ext cx="2271300" cy="2787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Maven Pro"/>
                  <a:buAutoNum type="arabicPeriod"/>
                  <a:defRPr sz="1200" b="0" i="0" u="none" strike="noStrike" cap="none">
                    <a:solidFill>
                      <a:srgbClr val="064554"/>
                    </a:solidFill>
                    <a:latin typeface="Maven Pro"/>
                    <a:ea typeface="Maven Pro"/>
                    <a:cs typeface="Maven Pro"/>
                    <a:sym typeface="Maven Pr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rgbClr val="064554"/>
                    </a:solidFill>
                    <a:latin typeface="Maven Pro Medium"/>
                    <a:ea typeface="Maven Pro Medium"/>
                    <a:cs typeface="Maven Pro Medium"/>
                    <a:sym typeface="Maven Pro Medium"/>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rgbClr val="064554"/>
                    </a:solidFill>
                    <a:latin typeface="Maven Pro Medium"/>
                    <a:ea typeface="Maven Pro Medium"/>
                    <a:cs typeface="Maven Pro Medium"/>
                    <a:sym typeface="Maven Pro Medium"/>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9pPr>
              </a:lstStyle>
              <a:p>
                <a:pPr marL="0" indent="0" algn="ctr">
                  <a:buFont typeface="Maven Pro"/>
                  <a:buNone/>
                </a:pPr>
                <a:endParaRPr lang="en-US">
                  <a:latin typeface="+mn-lt"/>
                </a:endParaRPr>
              </a:p>
              <a:p>
                <a:pPr marL="0" indent="0" algn="ctr">
                  <a:buFont typeface="Maven Pro"/>
                  <a:buNone/>
                </a:pPr>
                <a:r>
                  <a:rPr lang="en-US">
                    <a:latin typeface="+mn-lt"/>
                  </a:rPr>
                  <a:t>Exogenous Variables</a:t>
                </a:r>
              </a:p>
              <a:p>
                <a:pPr marL="0" indent="0" algn="ctr">
                  <a:buFont typeface="Maven Pro"/>
                  <a:buNone/>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𝑈</m:t>
                      </m:r>
                      <m:r>
                        <a:rPr lang="en-US" b="0" i="1" smtClean="0">
                          <a:solidFill>
                            <a:schemeClr val="accent1"/>
                          </a:solidFill>
                          <a:latin typeface="Cambria Math" panose="02040503050406030204" pitchFamily="18" charset="0"/>
                        </a:rPr>
                        <m:t>=</m:t>
                      </m:r>
                      <m:d>
                        <m:dPr>
                          <m:begChr m:val="{"/>
                          <m:endChr m:val="}"/>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𝑝𝑜𝑠</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0</m:t>
                              </m:r>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𝑣𝑒𝑙</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0</m:t>
                              </m:r>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𝑔</m:t>
                          </m:r>
                        </m:e>
                      </m:d>
                    </m:oMath>
                  </m:oMathPara>
                </a14:m>
                <a:endParaRPr lang="en-US" b="0"/>
              </a:p>
              <a:p>
                <a:pPr marL="0" indent="0" algn="ctr">
                  <a:buFont typeface="Maven Pro"/>
                  <a:buNone/>
                </a:pPr>
                <a:endParaRPr lang="en-US" b="0"/>
              </a:p>
              <a:p>
                <a:pPr marL="0" indent="0" algn="ctr">
                  <a:buFont typeface="Maven Pro"/>
                  <a:buNone/>
                </a:pPr>
                <a:endParaRPr lang="en-US" b="0"/>
              </a:p>
              <a:p>
                <a:pPr marL="0" indent="0" algn="ctr">
                  <a:buNone/>
                </a:pPr>
                <a:r>
                  <a:rPr lang="en-US">
                    <a:latin typeface="+mn-lt"/>
                  </a:rPr>
                  <a:t>Endogenous Variables</a:t>
                </a:r>
              </a:p>
              <a:p>
                <a:pPr marL="0" indent="0" algn="ctr">
                  <a:buNone/>
                </a:pPr>
                <a14:m>
                  <m:oMathPara xmlns:m="http://schemas.openxmlformats.org/officeDocument/2006/math">
                    <m:oMathParaPr>
                      <m:jc m:val="centerGroup"/>
                    </m:oMathParaPr>
                    <m:oMath xmlns:m="http://schemas.openxmlformats.org/officeDocument/2006/math">
                      <m:r>
                        <m:rPr>
                          <m:nor/>
                        </m:rPr>
                        <a:rPr lang="en-US" b="0" i="0" dirty="0" smtClean="0">
                          <a:latin typeface="Cambria Math" panose="02040503050406030204" pitchFamily="18" charset="0"/>
                        </a:rPr>
                        <m:t>V</m:t>
                      </m:r>
                      <m:r>
                        <m:rPr>
                          <m:nor/>
                        </m:rPr>
                        <a:rPr lang="en-US" dirty="0">
                          <a:latin typeface="Times New Roman" panose="02020603050405020304" pitchFamily="18" charset="0"/>
                          <a:cs typeface="Times New Roman" panose="02020603050405020304" pitchFamily="18" charset="0"/>
                        </a:rPr>
                        <m:t>= </m:t>
                      </m:r>
                      <m:r>
                        <m:rPr>
                          <m:nor/>
                        </m:rPr>
                        <a:rPr lang="en-US" sz="1600"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pos</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t</m:t>
                      </m:r>
                      <m:r>
                        <m:rPr>
                          <m:nor/>
                        </m:rPr>
                        <a:rPr lang="en-US" dirty="0">
                          <a:latin typeface="Times New Roman" panose="02020603050405020304" pitchFamily="18" charset="0"/>
                          <a:cs typeface="Times New Roman" panose="02020603050405020304" pitchFamily="18" charset="0"/>
                        </a:rPr>
                        <m:t>), </m:t>
                      </m:r>
                      <m:r>
                        <m:rPr>
                          <m:nor/>
                        </m:rPr>
                        <a:rPr lang="en-US" i="1" dirty="0">
                          <a:latin typeface="Times New Roman" panose="02020603050405020304" pitchFamily="18" charset="0"/>
                          <a:cs typeface="Times New Roman" panose="02020603050405020304" pitchFamily="18" charset="0"/>
                        </a:rPr>
                        <m:t>vel</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t</m:t>
                      </m:r>
                      <m:r>
                        <m:rPr>
                          <m:nor/>
                        </m:rPr>
                        <a:rPr lang="en-US" dirty="0">
                          <a:latin typeface="Times New Roman" panose="02020603050405020304" pitchFamily="18" charset="0"/>
                          <a:cs typeface="Times New Roman" panose="02020603050405020304" pitchFamily="18" charset="0"/>
                        </a:rPr>
                        <m:t>), </m:t>
                      </m:r>
                      <m:r>
                        <m:rPr>
                          <m:nor/>
                        </m:rPr>
                        <a:rPr lang="en-US" i="1" dirty="0">
                          <a:latin typeface="Times New Roman" panose="02020603050405020304" pitchFamily="18" charset="0"/>
                          <a:cs typeface="Times New Roman" panose="02020603050405020304" pitchFamily="18" charset="0"/>
                        </a:rPr>
                        <m:t>action</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t</m:t>
                      </m:r>
                      <m:r>
                        <m:rPr>
                          <m:nor/>
                        </m:rPr>
                        <a:rPr lang="en-US" dirty="0">
                          <a:latin typeface="Times New Roman" panose="02020603050405020304" pitchFamily="18" charset="0"/>
                          <a:cs typeface="Times New Roman" panose="02020603050405020304" pitchFamily="18" charset="0"/>
                        </a:rPr>
                        <m:t>)</m:t>
                      </m:r>
                      <m:r>
                        <m:rPr>
                          <m:nor/>
                        </m:rPr>
                        <a:rPr lang="en-US" sz="1600" dirty="0">
                          <a:latin typeface="Times New Roman" panose="02020603050405020304" pitchFamily="18" charset="0"/>
                          <a:cs typeface="Times New Roman" panose="02020603050405020304" pitchFamily="18" charset="0"/>
                        </a:rPr>
                        <m:t>}</m:t>
                      </m:r>
                    </m:oMath>
                  </m:oMathPara>
                </a14:m>
                <a:endParaRPr lang="en-US" sz="1600">
                  <a:cs typeface="Times New Roman" panose="02020603050405020304" pitchFamily="18" charset="0"/>
                </a:endParaRPr>
              </a:p>
              <a:p>
                <a:pPr marL="0" indent="0" algn="ctr">
                  <a:buNone/>
                </a:pPr>
                <a:endParaRPr lang="en-US" sz="1600">
                  <a:cs typeface="Times New Roman" panose="02020603050405020304" pitchFamily="18" charset="0"/>
                </a:endParaRPr>
              </a:p>
              <a:p>
                <a:pPr marL="0" indent="0" algn="ctr">
                  <a:buNone/>
                </a:pPr>
                <a:r>
                  <a:rPr lang="en-US">
                    <a:latin typeface="+mn-lt"/>
                    <a:cs typeface="Times New Roman" panose="02020603050405020304" pitchFamily="18" charset="0"/>
                  </a:rPr>
                  <a:t>Domains</a:t>
                </a:r>
              </a:p>
              <a:p>
                <a:pPr marL="0" indent="0" algn="ctr">
                  <a:buNone/>
                </a:pPr>
                <a14:m>
                  <m:oMathPara xmlns:m="http://schemas.openxmlformats.org/officeDocument/2006/math">
                    <m:oMathParaPr>
                      <m:jc m:val="centerGroup"/>
                    </m:oMathParaPr>
                    <m:oMath xmlns:m="http://schemas.openxmlformats.org/officeDocument/2006/math">
                      <m:r>
                        <m:rPr>
                          <m:nor/>
                        </m:rPr>
                        <a:rPr lang="en-US" dirty="0" smtClean="0">
                          <a:latin typeface="Cambria Math" panose="02040503050406030204" pitchFamily="18" charset="0"/>
                          <a:cs typeface="Times New Roman" panose="02020603050405020304" pitchFamily="18" charset="0"/>
                        </a:rPr>
                        <m:t>R</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pos</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t</m:t>
                      </m:r>
                      <m:r>
                        <m:rPr>
                          <m:nor/>
                        </m:rPr>
                        <a:rPr lang="en-US" dirty="0">
                          <a:latin typeface="Times New Roman" panose="02020603050405020304" pitchFamily="18" charset="0"/>
                          <a:cs typeface="Times New Roman" panose="02020603050405020304" pitchFamily="18" charset="0"/>
                        </a:rPr>
                        <m:t>)) = [−1.2,0.6]</m:t>
                      </m:r>
                    </m:oMath>
                  </m:oMathPara>
                </a14:m>
                <a:endParaRPr lang="en-US">
                  <a:latin typeface="Times New Roman" panose="02020603050405020304" pitchFamily="18" charset="0"/>
                  <a:cs typeface="Times New Roman" panose="02020603050405020304" pitchFamily="18" charset="0"/>
                </a:endParaRPr>
              </a:p>
              <a:p>
                <a:pPr marL="0" indent="0" algn="ctr">
                  <a:buNone/>
                </a:pPr>
                <a14:m>
                  <m:oMathPara xmlns:m="http://schemas.openxmlformats.org/officeDocument/2006/math">
                    <m:oMathParaPr>
                      <m:jc m:val="centerGroup"/>
                    </m:oMathParaPr>
                    <m:oMath xmlns:m="http://schemas.openxmlformats.org/officeDocument/2006/math">
                      <m:r>
                        <m:rPr>
                          <m:nor/>
                        </m:rPr>
                        <a:rPr lang="en-US" b="0" i="0" dirty="0" smtClean="0">
                          <a:latin typeface="Times New Roman" panose="02020603050405020304" pitchFamily="18" charset="0"/>
                          <a:cs typeface="Times New Roman" panose="02020603050405020304" pitchFamily="18" charset="0"/>
                        </a:rPr>
                        <m:t>R</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vel</m:t>
                      </m:r>
                      <m:r>
                        <m:rPr>
                          <m:nor/>
                        </m:rPr>
                        <a:rPr lang="en-US" dirty="0">
                          <a:latin typeface="Times New Roman" panose="02020603050405020304" pitchFamily="18" charset="0"/>
                          <a:cs typeface="Times New Roman" panose="02020603050405020304" pitchFamily="18" charset="0"/>
                        </a:rPr>
                        <m:t> (</m:t>
                      </m:r>
                      <m:r>
                        <m:rPr>
                          <m:nor/>
                        </m:rPr>
                        <a:rPr lang="en-US" i="1" dirty="0">
                          <a:latin typeface="Times New Roman" panose="02020603050405020304" pitchFamily="18" charset="0"/>
                          <a:cs typeface="Times New Roman" panose="02020603050405020304" pitchFamily="18" charset="0"/>
                        </a:rPr>
                        <m:t>t</m:t>
                      </m:r>
                      <m:r>
                        <m:rPr>
                          <m:nor/>
                        </m:rPr>
                        <a:rPr lang="en-US" dirty="0">
                          <a:latin typeface="Times New Roman" panose="02020603050405020304" pitchFamily="18" charset="0"/>
                          <a:cs typeface="Times New Roman" panose="02020603050405020304" pitchFamily="18" charset="0"/>
                        </a:rPr>
                        <m:t>)) = [−0.07, 0.07]</m:t>
                      </m:r>
                    </m:oMath>
                  </m:oMathPara>
                </a14:m>
                <a:endParaRPr lang="en-US">
                  <a:latin typeface="Times New Roman" panose="02020603050405020304" pitchFamily="18" charset="0"/>
                  <a:cs typeface="Times New Roman" panose="02020603050405020304" pitchFamily="18" charset="0"/>
                </a:endParaRPr>
              </a:p>
              <a:p>
                <a:pPr marL="0" indent="0" algn="ctr">
                  <a:buNone/>
                </a:pPr>
                <a14:m>
                  <m:oMathPara xmlns:m="http://schemas.openxmlformats.org/officeDocument/2006/math">
                    <m:oMathParaPr>
                      <m:jc m:val="centerGroup"/>
                    </m:oMathParaPr>
                    <m:oMath xmlns:m="http://schemas.openxmlformats.org/officeDocument/2006/math">
                      <m:r>
                        <m:rPr>
                          <m:nor/>
                        </m:rPr>
                        <a:rPr lang="en-US" b="0" i="0" dirty="0" smtClean="0">
                          <a:latin typeface="Times New Roman" panose="02020603050405020304" pitchFamily="18" charset="0"/>
                          <a:cs typeface="Times New Roman" panose="02020603050405020304" pitchFamily="18" charset="0"/>
                        </a:rPr>
                        <m:t>R</m:t>
                      </m:r>
                      <m:r>
                        <m:rPr>
                          <m:nor/>
                        </m:rPr>
                        <a:rPr lang="en-US" dirty="0">
                          <a:latin typeface="Times New Roman" panose="02020603050405020304" pitchFamily="18" charset="0"/>
                          <a:cs typeface="Times New Roman" panose="02020603050405020304" pitchFamily="18" charset="0"/>
                        </a:rPr>
                        <m:t>(</m:t>
                      </m:r>
                      <m:r>
                        <m:rPr>
                          <m:nor/>
                        </m:rPr>
                        <a:rPr lang="en-US" i="1" dirty="0">
                          <a:latin typeface="Times New Roman" panose="02020603050405020304" pitchFamily="18" charset="0"/>
                          <a:cs typeface="Times New Roman" panose="02020603050405020304" pitchFamily="18" charset="0"/>
                        </a:rPr>
                        <m:t>action</m:t>
                      </m:r>
                      <m:r>
                        <m:rPr>
                          <m:nor/>
                        </m:rPr>
                        <a:rPr lang="en-US" dirty="0">
                          <a:latin typeface="Times New Roman" panose="02020603050405020304" pitchFamily="18" charset="0"/>
                          <a:cs typeface="Times New Roman" panose="02020603050405020304" pitchFamily="18" charset="0"/>
                        </a:rPr>
                        <m:t> (</m:t>
                      </m:r>
                      <m:r>
                        <m:rPr>
                          <m:nor/>
                        </m:rPr>
                        <a:rPr lang="en-US" i="1" dirty="0">
                          <a:latin typeface="Times New Roman" panose="02020603050405020304" pitchFamily="18" charset="0"/>
                          <a:cs typeface="Times New Roman" panose="02020603050405020304" pitchFamily="18" charset="0"/>
                        </a:rPr>
                        <m:t>t</m:t>
                      </m:r>
                      <m:r>
                        <m:rPr>
                          <m:nor/>
                        </m:rPr>
                        <a:rPr lang="en-US" dirty="0">
                          <a:latin typeface="Times New Roman" panose="02020603050405020304" pitchFamily="18" charset="0"/>
                          <a:cs typeface="Times New Roman" panose="02020603050405020304" pitchFamily="18" charset="0"/>
                        </a:rPr>
                        <m:t>)) = {−1, 0, 1}</m:t>
                      </m:r>
                    </m:oMath>
                  </m:oMathPara>
                </a14:m>
                <a:endParaRPr lang="en-US">
                  <a:latin typeface="Times New Roman" panose="02020603050405020304" pitchFamily="18" charset="0"/>
                  <a:cs typeface="Times New Roman" panose="02020603050405020304" pitchFamily="18" charset="0"/>
                </a:endParaRPr>
              </a:p>
              <a:p>
                <a:pPr marL="0" indent="0" algn="ctr">
                  <a:buNone/>
                </a:pPr>
                <a:endParaRPr lang="en-US">
                  <a:latin typeface="+mn-lt"/>
                  <a:cs typeface="Times New Roman" panose="02020603050405020304" pitchFamily="18" charset="0"/>
                </a:endParaRPr>
              </a:p>
              <a:p>
                <a:pPr marL="0" indent="0" algn="ctr">
                  <a:buNone/>
                </a:pPr>
                <a:endParaRPr lang="en-US" sz="1600"/>
              </a:p>
              <a:p>
                <a:pPr marL="0" indent="0" algn="ctr">
                  <a:buNone/>
                </a:pPr>
                <a:endParaRPr lang="en-US" sz="1600"/>
              </a:p>
              <a:p>
                <a:pPr marL="0" indent="0" algn="ctr">
                  <a:buNone/>
                </a:pPr>
                <a:endParaRPr lang="en-US">
                  <a:latin typeface="+mn-lt"/>
                </a:endParaRPr>
              </a:p>
              <a:p>
                <a:pPr marL="0" indent="0" algn="ctr">
                  <a:buNone/>
                </a:pPr>
                <a:endParaRPr lang="en-US">
                  <a:latin typeface="+mn-lt"/>
                </a:endParaRPr>
              </a:p>
              <a:p>
                <a:pPr marL="0" indent="0" algn="ctr">
                  <a:buNone/>
                </a:pPr>
                <a:endParaRPr lang="en-US">
                  <a:latin typeface="+mn-lt"/>
                </a:endParaRPr>
              </a:p>
              <a:p>
                <a:pPr marL="0" indent="0" algn="ctr">
                  <a:buFont typeface="Maven Pro"/>
                  <a:buNone/>
                </a:pPr>
                <a:endParaRPr lang="en-US"/>
              </a:p>
              <a:p>
                <a:pPr marL="0" indent="0" algn="ctr">
                  <a:buFont typeface="Maven Pro"/>
                  <a:buNone/>
                </a:pPr>
                <a:endParaRPr lang="en-US"/>
              </a:p>
              <a:p>
                <a:pPr marL="0" indent="0" algn="ctr">
                  <a:buFont typeface="Maven Pro"/>
                  <a:buNone/>
                </a:pPr>
                <a:endParaRPr lang="en-US"/>
              </a:p>
            </p:txBody>
          </p:sp>
        </mc:Choice>
        <mc:Fallback xmlns="">
          <p:sp>
            <p:nvSpPr>
              <p:cNvPr id="7" name="Google Shape;1068;p46">
                <a:extLst>
                  <a:ext uri="{FF2B5EF4-FFF2-40B4-BE49-F238E27FC236}">
                    <a16:creationId xmlns:a16="http://schemas.microsoft.com/office/drawing/2014/main" id="{C775399D-0F2B-9799-07A8-CDC43F92BB95}"/>
                  </a:ext>
                </a:extLst>
              </p:cNvPr>
              <p:cNvSpPr txBox="1">
                <a:spLocks noRot="1" noChangeAspect="1" noMove="1" noResize="1" noEditPoints="1" noAdjustHandles="1" noChangeArrowheads="1" noChangeShapeType="1" noTextEdit="1"/>
              </p:cNvSpPr>
              <p:nvPr/>
            </p:nvSpPr>
            <p:spPr>
              <a:xfrm>
                <a:off x="295637" y="2113140"/>
                <a:ext cx="2271300" cy="278723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Google Shape;1069;p46">
                <a:extLst>
                  <a:ext uri="{FF2B5EF4-FFF2-40B4-BE49-F238E27FC236}">
                    <a16:creationId xmlns:a16="http://schemas.microsoft.com/office/drawing/2014/main" id="{E897CB6D-3E73-A9DD-1CA7-5DC74366DD1D}"/>
                  </a:ext>
                </a:extLst>
              </p:cNvPr>
              <p:cNvSpPr txBox="1">
                <a:spLocks/>
              </p:cNvSpPr>
              <p:nvPr/>
            </p:nvSpPr>
            <p:spPr>
              <a:xfrm>
                <a:off x="499337" y="1652690"/>
                <a:ext cx="1863900" cy="39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0">
                    <a:solidFill>
                      <a:schemeClr val="bg1"/>
                    </a:solidFill>
                    <a:latin typeface="Aharoni" panose="02010803020104030203" pitchFamily="2" charset="-79"/>
                    <a:cs typeface="Aharoni" panose="02010803020104030203" pitchFamily="2" charset="-79"/>
                  </a:rPr>
                  <a:t>Signature </a:t>
                </a:r>
                <a14:m>
                  <m:oMath xmlns:m="http://schemas.openxmlformats.org/officeDocument/2006/math">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𝑈</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𝑉</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𝑅</m:t>
                    </m:r>
                    <m:r>
                      <a:rPr lang="en-US" b="0" i="1" smtClean="0">
                        <a:solidFill>
                          <a:schemeClr val="bg1"/>
                        </a:solidFill>
                        <a:latin typeface="Cambria Math" panose="02040503050406030204" pitchFamily="18" charset="0"/>
                      </a:rPr>
                      <m:t>)</m:t>
                    </m:r>
                  </m:oMath>
                </a14:m>
                <a:endParaRPr lang="en-US">
                  <a:solidFill>
                    <a:schemeClr val="bg1"/>
                  </a:solidFill>
                  <a:latin typeface="Aharoni" panose="02010803020104030203" pitchFamily="2" charset="-79"/>
                  <a:cs typeface="Aharoni" panose="02010803020104030203" pitchFamily="2" charset="-79"/>
                </a:endParaRPr>
              </a:p>
            </p:txBody>
          </p:sp>
        </mc:Choice>
        <mc:Fallback xmlns="">
          <p:sp>
            <p:nvSpPr>
              <p:cNvPr id="8" name="Google Shape;1069;p46">
                <a:extLst>
                  <a:ext uri="{FF2B5EF4-FFF2-40B4-BE49-F238E27FC236}">
                    <a16:creationId xmlns:a16="http://schemas.microsoft.com/office/drawing/2014/main" id="{E897CB6D-3E73-A9DD-1CA7-5DC74366DD1D}"/>
                  </a:ext>
                </a:extLst>
              </p:cNvPr>
              <p:cNvSpPr txBox="1">
                <a:spLocks noRot="1" noChangeAspect="1" noMove="1" noResize="1" noEditPoints="1" noAdjustHandles="1" noChangeArrowheads="1" noChangeShapeType="1" noTextEdit="1"/>
              </p:cNvSpPr>
              <p:nvPr/>
            </p:nvSpPr>
            <p:spPr>
              <a:xfrm>
                <a:off x="499337" y="1652690"/>
                <a:ext cx="1863900" cy="391800"/>
              </a:xfrm>
              <a:prstGeom prst="rect">
                <a:avLst/>
              </a:prstGeom>
              <a:blipFill>
                <a:blip r:embed="rId5"/>
                <a:stretch>
                  <a:fillRect b="-6250"/>
                </a:stretch>
              </a:blipFill>
            </p:spPr>
            <p:txBody>
              <a:bodyPr/>
              <a:lstStyle/>
              <a:p>
                <a:r>
                  <a:rPr lang="en-US">
                    <a:noFill/>
                  </a:rPr>
                  <a:t> </a:t>
                </a:r>
              </a:p>
            </p:txBody>
          </p:sp>
        </mc:Fallback>
      </mc:AlternateContent>
      <p:sp>
        <p:nvSpPr>
          <p:cNvPr id="9" name="Google Shape;1070;p46">
            <a:extLst>
              <a:ext uri="{FF2B5EF4-FFF2-40B4-BE49-F238E27FC236}">
                <a16:creationId xmlns:a16="http://schemas.microsoft.com/office/drawing/2014/main" id="{5560A625-0BD1-96A2-1F49-A36FCD035921}"/>
              </a:ext>
            </a:extLst>
          </p:cNvPr>
          <p:cNvSpPr txBox="1">
            <a:spLocks/>
          </p:cNvSpPr>
          <p:nvPr/>
        </p:nvSpPr>
        <p:spPr>
          <a:xfrm>
            <a:off x="3079628" y="2111484"/>
            <a:ext cx="2271300" cy="728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a:p>
        </p:txBody>
      </p:sp>
      <mc:AlternateContent xmlns:mc="http://schemas.openxmlformats.org/markup-compatibility/2006" xmlns:a14="http://schemas.microsoft.com/office/drawing/2010/main">
        <mc:Choice Requires="a14">
          <p:sp>
            <p:nvSpPr>
              <p:cNvPr id="10" name="Google Shape;1071;p46">
                <a:extLst>
                  <a:ext uri="{FF2B5EF4-FFF2-40B4-BE49-F238E27FC236}">
                    <a16:creationId xmlns:a16="http://schemas.microsoft.com/office/drawing/2014/main" id="{7013D749-8F83-3634-130B-6013FF7A26AB}"/>
                  </a:ext>
                </a:extLst>
              </p:cNvPr>
              <p:cNvSpPr txBox="1">
                <a:spLocks/>
              </p:cNvSpPr>
              <p:nvPr/>
            </p:nvSpPr>
            <p:spPr>
              <a:xfrm>
                <a:off x="3634585" y="1645187"/>
                <a:ext cx="1863900" cy="39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chemeClr val="bg1"/>
                    </a:solidFill>
                    <a:latin typeface="Aharoni" panose="02010803020104030203" pitchFamily="2" charset="-79"/>
                    <a:cs typeface="Aharoni" panose="02010803020104030203" pitchFamily="2" charset="-79"/>
                  </a:rPr>
                  <a:t>Function</a:t>
                </a:r>
                <a:r>
                  <a:rPr lang="en-US" b="0">
                    <a:solidFill>
                      <a:schemeClr val="bg1"/>
                    </a:solidFill>
                    <a:latin typeface="Aharoni" panose="02010803020104030203" pitchFamily="2" charset="-79"/>
                    <a:cs typeface="Aharoni" panose="02010803020104030203" pitchFamily="2" charset="-79"/>
                  </a:rPr>
                  <a:t> </a:t>
                </a:r>
                <a14:m>
                  <m:oMath xmlns:m="http://schemas.openxmlformats.org/officeDocument/2006/math">
                    <m:sSub>
                      <m:sSubPr>
                        <m:ctrlPr>
                          <a:rPr lang="en-US" b="0" i="1" smtClean="0">
                            <a:solidFill>
                              <a:schemeClr val="bg1"/>
                            </a:solidFill>
                            <a:latin typeface="Cambria Math" panose="02040503050406030204" pitchFamily="18" charset="0"/>
                            <a:cs typeface="Aharoni" panose="02010803020104030203" pitchFamily="2" charset="-79"/>
                          </a:rPr>
                        </m:ctrlPr>
                      </m:sSubPr>
                      <m:e>
                        <m:r>
                          <a:rPr lang="en-US" b="0" i="1" smtClean="0">
                            <a:solidFill>
                              <a:schemeClr val="bg1"/>
                            </a:solidFill>
                            <a:latin typeface="Cambria Math" panose="02040503050406030204" pitchFamily="18" charset="0"/>
                            <a:cs typeface="Aharoni" panose="02010803020104030203" pitchFamily="2" charset="-79"/>
                          </a:rPr>
                          <m:t>𝐹</m:t>
                        </m:r>
                      </m:e>
                      <m:sub>
                        <m:r>
                          <a:rPr lang="en-US" b="0" i="1" smtClean="0">
                            <a:solidFill>
                              <a:schemeClr val="bg1"/>
                            </a:solidFill>
                            <a:latin typeface="Cambria Math" panose="02040503050406030204" pitchFamily="18" charset="0"/>
                            <a:cs typeface="Aharoni" panose="02010803020104030203" pitchFamily="2" charset="-79"/>
                          </a:rPr>
                          <m:t>𝑋</m:t>
                        </m:r>
                      </m:sub>
                    </m:sSub>
                  </m:oMath>
                </a14:m>
                <a:endParaRPr lang="en-US">
                  <a:solidFill>
                    <a:schemeClr val="bg1"/>
                  </a:solidFill>
                  <a:latin typeface="Aharoni" panose="02010803020104030203" pitchFamily="2" charset="-79"/>
                  <a:cs typeface="Aharoni" panose="02010803020104030203" pitchFamily="2" charset="-79"/>
                </a:endParaRPr>
              </a:p>
            </p:txBody>
          </p:sp>
        </mc:Choice>
        <mc:Fallback xmlns="">
          <p:sp>
            <p:nvSpPr>
              <p:cNvPr id="10" name="Google Shape;1071;p46">
                <a:extLst>
                  <a:ext uri="{FF2B5EF4-FFF2-40B4-BE49-F238E27FC236}">
                    <a16:creationId xmlns:a16="http://schemas.microsoft.com/office/drawing/2014/main" id="{7013D749-8F83-3634-130B-6013FF7A26AB}"/>
                  </a:ext>
                </a:extLst>
              </p:cNvPr>
              <p:cNvSpPr txBox="1">
                <a:spLocks noRot="1" noChangeAspect="1" noMove="1" noResize="1" noEditPoints="1" noAdjustHandles="1" noChangeArrowheads="1" noChangeShapeType="1" noTextEdit="1"/>
              </p:cNvSpPr>
              <p:nvPr/>
            </p:nvSpPr>
            <p:spPr>
              <a:xfrm>
                <a:off x="3634585" y="1645187"/>
                <a:ext cx="1863900" cy="391800"/>
              </a:xfrm>
              <a:prstGeom prst="rect">
                <a:avLst/>
              </a:prstGeom>
              <a:blipFill>
                <a:blip r:embed="rId6"/>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1072;p46">
                <a:extLst>
                  <a:ext uri="{FF2B5EF4-FFF2-40B4-BE49-F238E27FC236}">
                    <a16:creationId xmlns:a16="http://schemas.microsoft.com/office/drawing/2014/main" id="{12B90BDA-3A11-4E60-8F59-84B15399F074}"/>
                  </a:ext>
                </a:extLst>
              </p:cNvPr>
              <p:cNvSpPr txBox="1">
                <a:spLocks/>
              </p:cNvSpPr>
              <p:nvPr/>
            </p:nvSpPr>
            <p:spPr>
              <a:xfrm>
                <a:off x="2896692" y="4380884"/>
                <a:ext cx="3339686" cy="842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panose="02040503050406030204" pitchFamily="18" charset="0"/>
                            </a:rPr>
                          </m:ctrlPr>
                        </m:accPr>
                        <m:e>
                          <m:r>
                            <a:rPr lang="en-US" sz="1200" b="0" i="1" smtClean="0">
                              <a:latin typeface="Cambria Math" panose="02040503050406030204" pitchFamily="18" charset="0"/>
                            </a:rPr>
                            <m:t>𝑢</m:t>
                          </m:r>
                        </m:e>
                      </m:acc>
                      <m:r>
                        <a:rPr lang="en-US" sz="1200" b="0" i="1" smtClean="0">
                          <a:latin typeface="Cambria Math" panose="02040503050406030204" pitchFamily="18" charset="0"/>
                        </a:rPr>
                        <m:t>=</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𝑣𝑒𝑙</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0</m:t>
                              </m:r>
                            </m:e>
                          </m:d>
                          <m:r>
                            <a:rPr lang="en-US" sz="1200" b="0" i="1" smtClean="0">
                              <a:latin typeface="Cambria Math" panose="02040503050406030204" pitchFamily="18" charset="0"/>
                            </a:rPr>
                            <m:t>←0.01, </m:t>
                          </m:r>
                          <m:r>
                            <a:rPr lang="en-US" sz="1200" b="0" i="1" smtClean="0">
                              <a:latin typeface="Cambria Math" panose="02040503050406030204" pitchFamily="18" charset="0"/>
                            </a:rPr>
                            <m:t>𝑝𝑜𝑠</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0</m:t>
                              </m:r>
                            </m:e>
                          </m:d>
                          <m:r>
                            <a:rPr lang="en-US" sz="1200" b="0" i="1" smtClean="0">
                              <a:latin typeface="Cambria Math" panose="02040503050406030204" pitchFamily="18" charset="0"/>
                            </a:rPr>
                            <m:t>←0, </m:t>
                          </m:r>
                          <m:r>
                            <a:rPr lang="en-US" sz="1200" b="0" i="1" smtClean="0">
                              <a:latin typeface="Cambria Math" panose="02040503050406030204" pitchFamily="18" charset="0"/>
                            </a:rPr>
                            <m:t>𝑔</m:t>
                          </m:r>
                          <m:r>
                            <a:rPr lang="en-US" sz="1200" b="0" i="1" smtClean="0">
                              <a:latin typeface="Cambria Math" panose="02040503050406030204" pitchFamily="18" charset="0"/>
                            </a:rPr>
                            <m:t>←0.0025</m:t>
                          </m:r>
                        </m:e>
                      </m:d>
                    </m:oMath>
                  </m:oMathPara>
                </a14:m>
                <a:endParaRPr lang="en-US" sz="1200" b="0"/>
              </a:p>
              <a:p>
                <a:pPr algn="ctr"/>
                <a:endParaRPr lang="en-US"/>
              </a:p>
            </p:txBody>
          </p:sp>
        </mc:Choice>
        <mc:Fallback xmlns="">
          <p:sp>
            <p:nvSpPr>
              <p:cNvPr id="11" name="Google Shape;1072;p46">
                <a:extLst>
                  <a:ext uri="{FF2B5EF4-FFF2-40B4-BE49-F238E27FC236}">
                    <a16:creationId xmlns:a16="http://schemas.microsoft.com/office/drawing/2014/main" id="{12B90BDA-3A11-4E60-8F59-84B15399F074}"/>
                  </a:ext>
                </a:extLst>
              </p:cNvPr>
              <p:cNvSpPr txBox="1">
                <a:spLocks noRot="1" noChangeAspect="1" noMove="1" noResize="1" noEditPoints="1" noAdjustHandles="1" noChangeArrowheads="1" noChangeShapeType="1" noTextEdit="1"/>
              </p:cNvSpPr>
              <p:nvPr/>
            </p:nvSpPr>
            <p:spPr>
              <a:xfrm>
                <a:off x="2896692" y="4380884"/>
                <a:ext cx="3339686" cy="8422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1073;p46">
                <a:extLst>
                  <a:ext uri="{FF2B5EF4-FFF2-40B4-BE49-F238E27FC236}">
                    <a16:creationId xmlns:a16="http://schemas.microsoft.com/office/drawing/2014/main" id="{CCFBD45F-E3FD-A68F-78F8-FF7CE29FFE73}"/>
                  </a:ext>
                </a:extLst>
              </p:cNvPr>
              <p:cNvSpPr txBox="1">
                <a:spLocks/>
              </p:cNvSpPr>
              <p:nvPr/>
            </p:nvSpPr>
            <p:spPr>
              <a:xfrm>
                <a:off x="3640050" y="3685755"/>
                <a:ext cx="1863900" cy="39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chemeClr val="bg1"/>
                    </a:solidFill>
                    <a:latin typeface="Aharoni" panose="02010803020104030203" pitchFamily="2" charset="-79"/>
                    <a:cs typeface="Aharoni" panose="02010803020104030203" pitchFamily="2" charset="-79"/>
                  </a:rPr>
                  <a:t>Context </a:t>
                </a:r>
                <a14:m>
                  <m:oMath xmlns:m="http://schemas.openxmlformats.org/officeDocument/2006/math">
                    <m:acc>
                      <m:accPr>
                        <m:chr m:val="⃗"/>
                        <m:ctrlPr>
                          <a:rPr lang="en-US" sz="1400" b="0" i="1" smtClean="0">
                            <a:solidFill>
                              <a:schemeClr val="bg1"/>
                            </a:solidFill>
                            <a:latin typeface="Cambria Math" panose="02040503050406030204" pitchFamily="18" charset="0"/>
                          </a:rPr>
                        </m:ctrlPr>
                      </m:accPr>
                      <m:e>
                        <m:r>
                          <a:rPr lang="en-US" sz="1400" b="0" i="1" smtClean="0">
                            <a:solidFill>
                              <a:schemeClr val="bg1"/>
                            </a:solidFill>
                            <a:latin typeface="Cambria Math" panose="02040503050406030204" pitchFamily="18" charset="0"/>
                          </a:rPr>
                          <m:t>𝑢</m:t>
                        </m:r>
                      </m:e>
                    </m:acc>
                  </m:oMath>
                </a14:m>
                <a:r>
                  <a:rPr lang="en-US">
                    <a:solidFill>
                      <a:schemeClr val="bg1"/>
                    </a:solidFill>
                    <a:latin typeface="Aharoni" panose="02010803020104030203" pitchFamily="2" charset="-79"/>
                    <a:cs typeface="Aharoni" panose="02010803020104030203" pitchFamily="2" charset="-79"/>
                  </a:rPr>
                  <a:t> </a:t>
                </a:r>
                <a:endParaRPr lang="en-US">
                  <a:solidFill>
                    <a:schemeClr val="bg1"/>
                  </a:solidFill>
                </a:endParaRPr>
              </a:p>
            </p:txBody>
          </p:sp>
        </mc:Choice>
        <mc:Fallback xmlns="">
          <p:sp>
            <p:nvSpPr>
              <p:cNvPr id="12" name="Google Shape;1073;p46">
                <a:extLst>
                  <a:ext uri="{FF2B5EF4-FFF2-40B4-BE49-F238E27FC236}">
                    <a16:creationId xmlns:a16="http://schemas.microsoft.com/office/drawing/2014/main" id="{CCFBD45F-E3FD-A68F-78F8-FF7CE29FFE73}"/>
                  </a:ext>
                </a:extLst>
              </p:cNvPr>
              <p:cNvSpPr txBox="1">
                <a:spLocks noRot="1" noChangeAspect="1" noMove="1" noResize="1" noEditPoints="1" noAdjustHandles="1" noChangeArrowheads="1" noChangeShapeType="1" noTextEdit="1"/>
              </p:cNvSpPr>
              <p:nvPr/>
            </p:nvSpPr>
            <p:spPr>
              <a:xfrm>
                <a:off x="3640050" y="3685755"/>
                <a:ext cx="1863900" cy="391800"/>
              </a:xfrm>
              <a:prstGeom prst="rect">
                <a:avLst/>
              </a:prstGeom>
              <a:blipFill>
                <a:blip r:embed="rId8"/>
                <a:stretch>
                  <a:fillRect b="-6250"/>
                </a:stretch>
              </a:blipFill>
            </p:spPr>
            <p:txBody>
              <a:bodyPr/>
              <a:lstStyle/>
              <a:p>
                <a:r>
                  <a:rPr lang="en-US">
                    <a:noFill/>
                  </a:rPr>
                  <a:t> </a:t>
                </a:r>
              </a:p>
            </p:txBody>
          </p:sp>
        </mc:Fallback>
      </mc:AlternateContent>
      <p:pic>
        <p:nvPicPr>
          <p:cNvPr id="1035" name="Picture 1034" descr="A black background with a black square&#10;&#10;Description automatically generated with medium confidence">
            <a:extLst>
              <a:ext uri="{FF2B5EF4-FFF2-40B4-BE49-F238E27FC236}">
                <a16:creationId xmlns:a16="http://schemas.microsoft.com/office/drawing/2014/main" id="{F4471986-5274-933A-FA9A-9316AC931260}"/>
              </a:ext>
            </a:extLst>
          </p:cNvPr>
          <p:cNvPicPr>
            <a:picLocks noChangeAspect="1"/>
          </p:cNvPicPr>
          <p:nvPr/>
        </p:nvPicPr>
        <p:blipFill>
          <a:blip r:embed="rId9"/>
          <a:stretch>
            <a:fillRect/>
          </a:stretch>
        </p:blipFill>
        <p:spPr>
          <a:xfrm flipV="1">
            <a:off x="218772" y="2319026"/>
            <a:ext cx="360429" cy="360429"/>
          </a:xfrm>
          <a:prstGeom prst="rect">
            <a:avLst/>
          </a:prstGeom>
        </p:spPr>
      </p:pic>
      <p:pic>
        <p:nvPicPr>
          <p:cNvPr id="1037" name="Picture 1036" descr="A black background with a black square&#10;&#10;Description automatically generated with medium confidence">
            <a:extLst>
              <a:ext uri="{FF2B5EF4-FFF2-40B4-BE49-F238E27FC236}">
                <a16:creationId xmlns:a16="http://schemas.microsoft.com/office/drawing/2014/main" id="{4B1D4D63-A451-3C61-72DA-77B9DAF7CE7C}"/>
              </a:ext>
            </a:extLst>
          </p:cNvPr>
          <p:cNvPicPr>
            <a:picLocks noChangeAspect="1"/>
          </p:cNvPicPr>
          <p:nvPr/>
        </p:nvPicPr>
        <p:blipFill>
          <a:blip r:embed="rId10"/>
          <a:stretch>
            <a:fillRect/>
          </a:stretch>
        </p:blipFill>
        <p:spPr>
          <a:xfrm>
            <a:off x="218772" y="3022169"/>
            <a:ext cx="360429" cy="360429"/>
          </a:xfrm>
          <a:prstGeom prst="rect">
            <a:avLst/>
          </a:prstGeom>
        </p:spPr>
      </p:pic>
      <p:pic>
        <p:nvPicPr>
          <p:cNvPr id="1039" name="Picture 1038" descr="A black background with a black square&#10;&#10;Description automatically generated with medium confidence">
            <a:extLst>
              <a:ext uri="{FF2B5EF4-FFF2-40B4-BE49-F238E27FC236}">
                <a16:creationId xmlns:a16="http://schemas.microsoft.com/office/drawing/2014/main" id="{C401BC45-C828-773F-0432-48A4E4B2919C}"/>
              </a:ext>
            </a:extLst>
          </p:cNvPr>
          <p:cNvPicPr>
            <a:picLocks noChangeAspect="1"/>
          </p:cNvPicPr>
          <p:nvPr/>
        </p:nvPicPr>
        <p:blipFill>
          <a:blip r:embed="rId11"/>
          <a:stretch>
            <a:fillRect/>
          </a:stretch>
        </p:blipFill>
        <p:spPr>
          <a:xfrm>
            <a:off x="208553" y="3717125"/>
            <a:ext cx="360430" cy="360430"/>
          </a:xfrm>
          <a:prstGeom prst="rect">
            <a:avLst/>
          </a:prstGeom>
        </p:spPr>
      </p:pic>
      <mc:AlternateContent xmlns:mc="http://schemas.openxmlformats.org/markup-compatibility/2006" xmlns:a14="http://schemas.microsoft.com/office/drawing/2010/main">
        <mc:Choice Requires="a14">
          <p:sp>
            <p:nvSpPr>
              <p:cNvPr id="1040" name="Google Shape;1068;p46">
                <a:extLst>
                  <a:ext uri="{FF2B5EF4-FFF2-40B4-BE49-F238E27FC236}">
                    <a16:creationId xmlns:a16="http://schemas.microsoft.com/office/drawing/2014/main" id="{86ED7872-52BC-5229-9AFE-19C46E961DFB}"/>
                  </a:ext>
                </a:extLst>
              </p:cNvPr>
              <p:cNvSpPr txBox="1">
                <a:spLocks/>
              </p:cNvSpPr>
              <p:nvPr/>
            </p:nvSpPr>
            <p:spPr>
              <a:xfrm>
                <a:off x="3079629" y="2126490"/>
                <a:ext cx="2985397" cy="1482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Maven Pro"/>
                  <a:buAutoNum type="arabicPeriod"/>
                  <a:defRPr sz="1200" b="0" i="0" u="none" strike="noStrike" cap="none">
                    <a:solidFill>
                      <a:srgbClr val="064554"/>
                    </a:solidFill>
                    <a:latin typeface="Maven Pro"/>
                    <a:ea typeface="Maven Pro"/>
                    <a:cs typeface="Maven Pro"/>
                    <a:sym typeface="Maven Pr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rgbClr val="064554"/>
                    </a:solidFill>
                    <a:latin typeface="Maven Pro Medium"/>
                    <a:ea typeface="Maven Pro Medium"/>
                    <a:cs typeface="Maven Pro Medium"/>
                    <a:sym typeface="Maven Pro Medium"/>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rgbClr val="064554"/>
                    </a:solidFill>
                    <a:latin typeface="Maven Pro Medium"/>
                    <a:ea typeface="Maven Pro Medium"/>
                    <a:cs typeface="Maven Pro Medium"/>
                    <a:sym typeface="Maven Pro Medium"/>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9pPr>
              </a:lstStyle>
              <a:p>
                <a:pPr marL="0" indent="0" algn="ctr">
                  <a:buFont typeface="Maven Pro"/>
                  <a:buNone/>
                </a:pPr>
                <a:endParaRPr lang="en-US">
                  <a:latin typeface="+mn-lt"/>
                </a:endParaRPr>
              </a:p>
              <a:p>
                <a:pPr marL="0" indent="0" algn="ctr">
                  <a:buNone/>
                </a:pPr>
                <a:r>
                  <a:rPr lang="en-US">
                    <a:latin typeface="+mn-lt"/>
                    <a:cs typeface="Times New Roman" panose="02020603050405020304" pitchFamily="18" charset="0"/>
                  </a:rPr>
                  <a:t>System Dynamics</a:t>
                </a:r>
              </a:p>
              <a:p>
                <a:pPr marL="0" indent="0" algn="ctr">
                  <a:buNone/>
                </a:pPr>
                <a:endParaRPr lang="en-US">
                  <a:latin typeface="+mn-lt"/>
                  <a:cs typeface="Times New Roman" panose="02020603050405020304" pitchFamily="18" charset="0"/>
                </a:endParaRPr>
              </a:p>
              <a:p>
                <a:pPr marL="0" indent="0" algn="ctr">
                  <a:buNone/>
                </a:pPr>
                <a14:m>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𝐹</m:t>
                        </m:r>
                      </m:e>
                      <m:sub>
                        <m:r>
                          <a:rPr lang="en-US" b="0" i="1" smtClean="0">
                            <a:latin typeface="Cambria Math" panose="02040503050406030204" pitchFamily="18" charset="0"/>
                            <a:cs typeface="Times New Roman" panose="02020603050405020304" pitchFamily="18" charset="0"/>
                          </a:rPr>
                          <m:t>𝑝𝑜𝑠</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𝑡</m:t>
                        </m:r>
                        <m:r>
                          <a:rPr lang="en-US" b="0" i="1" smtClean="0">
                            <a:latin typeface="Cambria Math" panose="02040503050406030204" pitchFamily="18" charset="0"/>
                            <a:cs typeface="Times New Roman" panose="02020603050405020304" pitchFamily="18" charset="0"/>
                          </a:rPr>
                          <m:t>+1)</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𝐹</m:t>
                        </m:r>
                      </m:e>
                      <m:sub>
                        <m:r>
                          <a:rPr lang="en-US" b="0" i="1" smtClean="0">
                            <a:latin typeface="Cambria Math" panose="02040503050406030204" pitchFamily="18" charset="0"/>
                            <a:cs typeface="Times New Roman" panose="02020603050405020304" pitchFamily="18" charset="0"/>
                          </a:rPr>
                          <m:t>𝑝𝑜𝑠</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𝑡</m:t>
                        </m:r>
                        <m:r>
                          <a:rPr lang="en-US" b="0" i="1" smtClean="0">
                            <a:latin typeface="Cambria Math" panose="02040503050406030204" pitchFamily="18" charset="0"/>
                            <a:cs typeface="Times New Roman" panose="02020603050405020304" pitchFamily="18" charset="0"/>
                          </a:rPr>
                          <m:t>)</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𝐹</m:t>
                        </m:r>
                      </m:e>
                      <m:sub>
                        <m:r>
                          <a:rPr lang="en-US" b="0" i="1" smtClean="0">
                            <a:latin typeface="Cambria Math" panose="02040503050406030204" pitchFamily="18" charset="0"/>
                            <a:cs typeface="Times New Roman" panose="02020603050405020304" pitchFamily="18" charset="0"/>
                          </a:rPr>
                          <m:t>𝑣𝑒𝑙</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𝑡</m:t>
                            </m:r>
                          </m:e>
                        </m:d>
                      </m:sub>
                    </m:sSub>
                  </m:oMath>
                </a14:m>
                <a:r>
                  <a:rPr lang="en-US">
                    <a:latin typeface="+mn-lt"/>
                    <a:cs typeface="Times New Roman" panose="02020603050405020304" pitchFamily="18" charset="0"/>
                  </a:rPr>
                  <a:t> </a:t>
                </a:r>
              </a:p>
              <a:p>
                <a:pPr marL="0" indent="0" algn="ctr">
                  <a:buNone/>
                </a:pPr>
                <a:endParaRPr lang="en-US">
                  <a:latin typeface="+mn-lt"/>
                  <a:cs typeface="Times New Roman" panose="020206030504050203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𝐹</m:t>
                          </m:r>
                        </m:e>
                        <m:sub>
                          <m:r>
                            <a:rPr lang="en-US" sz="1100" b="0" i="1" smtClean="0">
                              <a:latin typeface="Cambria Math" panose="02040503050406030204" pitchFamily="18" charset="0"/>
                              <a:cs typeface="Times New Roman" panose="02020603050405020304" pitchFamily="18" charset="0"/>
                            </a:rPr>
                            <m:t>𝑣𝑒𝑙</m:t>
                          </m:r>
                          <m:r>
                            <a:rPr lang="en-US" sz="1100" b="0" i="1" smtClean="0">
                              <a:latin typeface="Cambria Math" panose="02040503050406030204" pitchFamily="18" charset="0"/>
                              <a:cs typeface="Times New Roman" panose="02020603050405020304" pitchFamily="18" charset="0"/>
                            </a:rPr>
                            <m:t>(</m:t>
                          </m:r>
                          <m:r>
                            <a:rPr lang="en-US" sz="1100" b="0" i="1" smtClean="0">
                              <a:latin typeface="Cambria Math" panose="02040503050406030204" pitchFamily="18" charset="0"/>
                              <a:cs typeface="Times New Roman" panose="02020603050405020304" pitchFamily="18" charset="0"/>
                            </a:rPr>
                            <m:t>𝑡</m:t>
                          </m:r>
                          <m:r>
                            <a:rPr lang="en-US" sz="1100" b="0" i="1" smtClean="0">
                              <a:latin typeface="Cambria Math" panose="02040503050406030204" pitchFamily="18" charset="0"/>
                              <a:cs typeface="Times New Roman" panose="02020603050405020304" pitchFamily="18" charset="0"/>
                            </a:rPr>
                            <m:t>+1)</m:t>
                          </m:r>
                        </m:sub>
                      </m:sSub>
                      <m:r>
                        <a:rPr lang="en-US" sz="1100" b="0" i="1" smtClean="0">
                          <a:latin typeface="Cambria Math" panose="02040503050406030204" pitchFamily="18" charset="0"/>
                          <a:cs typeface="Times New Roman" panose="02020603050405020304" pitchFamily="18" charset="0"/>
                        </a:rPr>
                        <m:t>=</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   </m:t>
                          </m:r>
                          <m:r>
                            <a:rPr lang="en-US" sz="1100" b="0" i="1" smtClean="0">
                              <a:latin typeface="Cambria Math" panose="02040503050406030204" pitchFamily="18" charset="0"/>
                              <a:cs typeface="Times New Roman" panose="02020603050405020304" pitchFamily="18" charset="0"/>
                            </a:rPr>
                            <m:t>𝐹</m:t>
                          </m:r>
                        </m:e>
                        <m:sub>
                          <m:r>
                            <a:rPr lang="en-US" sz="1100" b="0" i="1" smtClean="0">
                              <a:latin typeface="Cambria Math" panose="02040503050406030204" pitchFamily="18" charset="0"/>
                              <a:cs typeface="Times New Roman" panose="02020603050405020304" pitchFamily="18" charset="0"/>
                            </a:rPr>
                            <m:t>𝑣𝑒𝑙</m:t>
                          </m:r>
                          <m:r>
                            <a:rPr lang="en-US" sz="1100" b="0" i="1" smtClean="0">
                              <a:latin typeface="Cambria Math" panose="02040503050406030204" pitchFamily="18" charset="0"/>
                              <a:cs typeface="Times New Roman" panose="02020603050405020304" pitchFamily="18" charset="0"/>
                            </a:rPr>
                            <m:t>(</m:t>
                          </m:r>
                          <m:r>
                            <a:rPr lang="en-US" sz="1100" b="0" i="1" smtClean="0">
                              <a:latin typeface="Cambria Math" panose="02040503050406030204" pitchFamily="18" charset="0"/>
                              <a:cs typeface="Times New Roman" panose="02020603050405020304" pitchFamily="18" charset="0"/>
                            </a:rPr>
                            <m:t>𝑡</m:t>
                          </m:r>
                          <m:r>
                            <a:rPr lang="en-US" sz="1100" b="0" i="1" smtClean="0">
                              <a:latin typeface="Cambria Math" panose="02040503050406030204" pitchFamily="18" charset="0"/>
                              <a:cs typeface="Times New Roman" panose="02020603050405020304" pitchFamily="18" charset="0"/>
                            </a:rPr>
                            <m:t>)</m:t>
                          </m:r>
                        </m:sub>
                      </m:sSub>
                      <m:r>
                        <a:rPr lang="en-US" sz="1100" b="0" i="1" smtClean="0">
                          <a:latin typeface="Cambria Math" panose="02040503050406030204" pitchFamily="18" charset="0"/>
                          <a:cs typeface="Times New Roman" panose="02020603050405020304" pitchFamily="18" charset="0"/>
                        </a:rPr>
                        <m:t>+  0.001</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𝐹</m:t>
                          </m:r>
                        </m:e>
                        <m:sub>
                          <m:r>
                            <a:rPr lang="en-US" sz="1100" b="0" i="1" smtClean="0">
                              <a:latin typeface="Cambria Math" panose="02040503050406030204" pitchFamily="18" charset="0"/>
                              <a:cs typeface="Times New Roman" panose="02020603050405020304" pitchFamily="18" charset="0"/>
                            </a:rPr>
                            <m:t>𝑎𝑐𝑡𝑖𝑜𝑛</m:t>
                          </m:r>
                          <m:d>
                            <m:dPr>
                              <m:ctrlPr>
                                <a:rPr lang="en-US" sz="1100" b="0" i="1" smtClean="0">
                                  <a:latin typeface="Cambria Math" panose="02040503050406030204" pitchFamily="18" charset="0"/>
                                  <a:cs typeface="Times New Roman" panose="02020603050405020304" pitchFamily="18" charset="0"/>
                                </a:rPr>
                              </m:ctrlPr>
                            </m:dPr>
                            <m:e>
                              <m:r>
                                <a:rPr lang="en-US" sz="1100" b="0" i="1" smtClean="0">
                                  <a:latin typeface="Cambria Math" panose="02040503050406030204" pitchFamily="18" charset="0"/>
                                  <a:cs typeface="Times New Roman" panose="02020603050405020304" pitchFamily="18" charset="0"/>
                                </a:rPr>
                                <m:t>𝑡</m:t>
                              </m:r>
                            </m:e>
                          </m:d>
                        </m:sub>
                      </m:sSub>
                      <m:r>
                        <a:rPr lang="en-US" sz="1100" b="0" i="1" smtClean="0">
                          <a:latin typeface="Cambria Math" panose="02040503050406030204" pitchFamily="18" charset="0"/>
                          <a:cs typeface="Times New Roman" panose="02020603050405020304" pitchFamily="18" charset="0"/>
                        </a:rPr>
                        <m:t> −</m:t>
                      </m:r>
                      <m:r>
                        <a:rPr lang="en-US" sz="1100" b="0" i="1" smtClean="0">
                          <a:latin typeface="Cambria Math" panose="02040503050406030204" pitchFamily="18" charset="0"/>
                          <a:cs typeface="Times New Roman" panose="02020603050405020304" pitchFamily="18" charset="0"/>
                        </a:rPr>
                        <m:t>𝑔</m:t>
                      </m:r>
                      <m:r>
                        <a:rPr lang="en-US" sz="1100" b="0" i="1" smtClean="0">
                          <a:latin typeface="Cambria Math" panose="02040503050406030204" pitchFamily="18" charset="0"/>
                          <a:cs typeface="Times New Roman" panose="02020603050405020304" pitchFamily="18" charset="0"/>
                        </a:rPr>
                        <m:t>.</m:t>
                      </m:r>
                      <m:r>
                        <m:rPr>
                          <m:sty m:val="p"/>
                        </m:rPr>
                        <a:rPr lang="en-US" sz="1100" b="0" i="0" smtClean="0">
                          <a:latin typeface="Cambria Math" panose="02040503050406030204" pitchFamily="18" charset="0"/>
                          <a:cs typeface="Times New Roman" panose="02020603050405020304" pitchFamily="18" charset="0"/>
                        </a:rPr>
                        <m:t>cos</m:t>
                      </m:r>
                      <m:r>
                        <a:rPr lang="en-US" sz="1100" b="0" i="1" smtClean="0">
                          <a:latin typeface="Cambria Math" panose="02040503050406030204" pitchFamily="18" charset="0"/>
                          <a:cs typeface="Times New Roman" panose="02020603050405020304" pitchFamily="18" charset="0"/>
                        </a:rPr>
                        <m:t>⁡(3</m:t>
                      </m:r>
                      <m:sSub>
                        <m:sSubPr>
                          <m:ctrlPr>
                            <a:rPr lang="en-US" sz="1100" b="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𝐹</m:t>
                          </m:r>
                        </m:e>
                        <m:sub>
                          <m:r>
                            <a:rPr lang="en-US" sz="1100" b="0" i="1" smtClean="0">
                              <a:latin typeface="Cambria Math" panose="02040503050406030204" pitchFamily="18" charset="0"/>
                              <a:cs typeface="Times New Roman" panose="02020603050405020304" pitchFamily="18" charset="0"/>
                            </a:rPr>
                            <m:t>𝑝𝑜𝑠</m:t>
                          </m:r>
                          <m:r>
                            <a:rPr lang="en-US" sz="1100" b="0" i="1" smtClean="0">
                              <a:latin typeface="Cambria Math" panose="02040503050406030204" pitchFamily="18" charset="0"/>
                              <a:cs typeface="Times New Roman" panose="02020603050405020304" pitchFamily="18" charset="0"/>
                            </a:rPr>
                            <m:t>(</m:t>
                          </m:r>
                          <m:r>
                            <a:rPr lang="en-US" sz="1100" b="0" i="1" smtClean="0">
                              <a:latin typeface="Cambria Math" panose="02040503050406030204" pitchFamily="18" charset="0"/>
                              <a:cs typeface="Times New Roman" panose="02020603050405020304" pitchFamily="18" charset="0"/>
                            </a:rPr>
                            <m:t>𝑡</m:t>
                          </m:r>
                          <m:r>
                            <a:rPr lang="en-US" sz="1100" b="0" i="1" smtClean="0">
                              <a:latin typeface="Cambria Math" panose="02040503050406030204" pitchFamily="18" charset="0"/>
                              <a:cs typeface="Times New Roman" panose="02020603050405020304" pitchFamily="18" charset="0"/>
                            </a:rPr>
                            <m:t>)</m:t>
                          </m:r>
                        </m:sub>
                      </m:sSub>
                      <m:r>
                        <a:rPr lang="en-US" sz="1100" b="0" i="1" smtClean="0">
                          <a:latin typeface="Cambria Math" panose="02040503050406030204" pitchFamily="18" charset="0"/>
                          <a:cs typeface="Times New Roman" panose="02020603050405020304" pitchFamily="18" charset="0"/>
                        </a:rPr>
                        <m:t>)</m:t>
                      </m:r>
                    </m:oMath>
                  </m:oMathPara>
                </a14:m>
                <a:endParaRPr lang="en-US"/>
              </a:p>
              <a:p>
                <a:pPr marL="0" indent="0" algn="ctr">
                  <a:buFont typeface="Maven Pro"/>
                  <a:buNone/>
                </a:pPr>
                <a:endParaRPr lang="en-US"/>
              </a:p>
              <a:p>
                <a:pPr marL="0" indent="0" algn="ctr">
                  <a:buFont typeface="Maven Pro"/>
                  <a:buNone/>
                </a:pPr>
                <a:endParaRPr lang="en-US"/>
              </a:p>
            </p:txBody>
          </p:sp>
        </mc:Choice>
        <mc:Fallback xmlns="">
          <p:sp>
            <p:nvSpPr>
              <p:cNvPr id="1040" name="Google Shape;1068;p46">
                <a:extLst>
                  <a:ext uri="{FF2B5EF4-FFF2-40B4-BE49-F238E27FC236}">
                    <a16:creationId xmlns:a16="http://schemas.microsoft.com/office/drawing/2014/main" id="{86ED7872-52BC-5229-9AFE-19C46E961DFB}"/>
                  </a:ext>
                </a:extLst>
              </p:cNvPr>
              <p:cNvSpPr txBox="1">
                <a:spLocks noRot="1" noChangeAspect="1" noMove="1" noResize="1" noEditPoints="1" noAdjustHandles="1" noChangeArrowheads="1" noChangeShapeType="1" noTextEdit="1"/>
              </p:cNvSpPr>
              <p:nvPr/>
            </p:nvSpPr>
            <p:spPr>
              <a:xfrm>
                <a:off x="3079629" y="2126490"/>
                <a:ext cx="2985397" cy="1482782"/>
              </a:xfrm>
              <a:prstGeom prst="rect">
                <a:avLst/>
              </a:prstGeom>
              <a:blipFill>
                <a:blip r:embed="rId12"/>
                <a:stretch>
                  <a:fillRect/>
                </a:stretch>
              </a:blipFill>
              <a:ln>
                <a:noFill/>
              </a:ln>
            </p:spPr>
            <p:txBody>
              <a:bodyPr/>
              <a:lstStyle/>
              <a:p>
                <a:r>
                  <a:rPr lang="en-US">
                    <a:noFill/>
                  </a:rPr>
                  <a:t> </a:t>
                </a:r>
              </a:p>
            </p:txBody>
          </p:sp>
        </mc:Fallback>
      </mc:AlternateContent>
      <p:pic>
        <p:nvPicPr>
          <p:cNvPr id="1042" name="Picture 1041" descr="A black background with a black square&#10;&#10;Description automatically generated with medium confidence">
            <a:extLst>
              <a:ext uri="{FF2B5EF4-FFF2-40B4-BE49-F238E27FC236}">
                <a16:creationId xmlns:a16="http://schemas.microsoft.com/office/drawing/2014/main" id="{5786DCD8-D035-442E-D0F6-D44BB4105A74}"/>
              </a:ext>
            </a:extLst>
          </p:cNvPr>
          <p:cNvPicPr>
            <a:picLocks noChangeAspect="1"/>
          </p:cNvPicPr>
          <p:nvPr/>
        </p:nvPicPr>
        <p:blipFill>
          <a:blip r:embed="rId13"/>
          <a:stretch>
            <a:fillRect/>
          </a:stretch>
        </p:blipFill>
        <p:spPr>
          <a:xfrm>
            <a:off x="3254657" y="2324571"/>
            <a:ext cx="360431" cy="360431"/>
          </a:xfrm>
          <a:prstGeom prst="rect">
            <a:avLst/>
          </a:prstGeom>
        </p:spPr>
      </p:pic>
      <p:sp>
        <p:nvSpPr>
          <p:cNvPr id="1046" name="Google Shape;1064;p46">
            <a:extLst>
              <a:ext uri="{FF2B5EF4-FFF2-40B4-BE49-F238E27FC236}">
                <a16:creationId xmlns:a16="http://schemas.microsoft.com/office/drawing/2014/main" id="{720426D9-E7BE-EC29-5E05-1938CE7F5114}"/>
              </a:ext>
            </a:extLst>
          </p:cNvPr>
          <p:cNvSpPr/>
          <p:nvPr/>
        </p:nvSpPr>
        <p:spPr>
          <a:xfrm>
            <a:off x="6580063" y="1645187"/>
            <a:ext cx="2064600" cy="384297"/>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algn="ctr"/>
            <a:r>
              <a:rPr lang="en-US">
                <a:solidFill>
                  <a:schemeClr val="bg1"/>
                </a:solidFill>
                <a:latin typeface="Aharoni" panose="02010803020104030203" pitchFamily="2" charset="-79"/>
                <a:cs typeface="Aharoni" panose="02010803020104030203" pitchFamily="2" charset="-79"/>
              </a:rPr>
              <a:t>Causal Formula</a:t>
            </a:r>
            <a:endParaRPr lang="en-US">
              <a:solidFill>
                <a:schemeClr val="bg1"/>
              </a:solidFill>
            </a:endParaRPr>
          </a:p>
        </p:txBody>
      </p:sp>
      <p:pic>
        <p:nvPicPr>
          <p:cNvPr id="1048" name="Picture 1047" descr="A black background with a black square&#10;&#10;Description automatically generated with medium confidence">
            <a:extLst>
              <a:ext uri="{FF2B5EF4-FFF2-40B4-BE49-F238E27FC236}">
                <a16:creationId xmlns:a16="http://schemas.microsoft.com/office/drawing/2014/main" id="{24CAF679-21D7-4418-7F9D-D261748B08C1}"/>
              </a:ext>
            </a:extLst>
          </p:cNvPr>
          <p:cNvPicPr>
            <a:picLocks noChangeAspect="1"/>
          </p:cNvPicPr>
          <p:nvPr/>
        </p:nvPicPr>
        <p:blipFill>
          <a:blip r:embed="rId14"/>
          <a:stretch>
            <a:fillRect/>
          </a:stretch>
        </p:blipFill>
        <p:spPr>
          <a:xfrm>
            <a:off x="3254657" y="4076520"/>
            <a:ext cx="360431" cy="360431"/>
          </a:xfrm>
          <a:prstGeom prst="rect">
            <a:avLst/>
          </a:prstGeom>
        </p:spPr>
      </p:pic>
      <p:sp>
        <p:nvSpPr>
          <p:cNvPr id="1049" name="TextBox 1048">
            <a:extLst>
              <a:ext uri="{FF2B5EF4-FFF2-40B4-BE49-F238E27FC236}">
                <a16:creationId xmlns:a16="http://schemas.microsoft.com/office/drawing/2014/main" id="{78B3177A-9915-0A0F-32B0-8567C0DE3CE6}"/>
              </a:ext>
            </a:extLst>
          </p:cNvPr>
          <p:cNvSpPr txBox="1"/>
          <p:nvPr/>
        </p:nvSpPr>
        <p:spPr>
          <a:xfrm>
            <a:off x="7572849" y="2520915"/>
            <a:ext cx="184731" cy="307777"/>
          </a:xfrm>
          <a:prstGeom prst="rect">
            <a:avLst/>
          </a:prstGeom>
          <a:noFill/>
        </p:spPr>
        <p:txBody>
          <a:bodyPr wrap="none" rtlCol="0">
            <a:spAutoFit/>
          </a:bodyPr>
          <a:lstStyle/>
          <a:p>
            <a:endParaRPr lang="en-US"/>
          </a:p>
        </p:txBody>
      </p:sp>
      <mc:AlternateContent xmlns:mc="http://schemas.openxmlformats.org/markup-compatibility/2006" xmlns:a14="http://schemas.microsoft.com/office/drawing/2010/main">
        <mc:Choice Requires="a14">
          <p:sp>
            <p:nvSpPr>
              <p:cNvPr id="1050" name="Google Shape;1068;p46">
                <a:extLst>
                  <a:ext uri="{FF2B5EF4-FFF2-40B4-BE49-F238E27FC236}">
                    <a16:creationId xmlns:a16="http://schemas.microsoft.com/office/drawing/2014/main" id="{6B7EB8FD-86B0-3892-1E51-9D7403B7CC87}"/>
                  </a:ext>
                </a:extLst>
              </p:cNvPr>
              <p:cNvSpPr txBox="1">
                <a:spLocks/>
              </p:cNvSpPr>
              <p:nvPr/>
            </p:nvSpPr>
            <p:spPr>
              <a:xfrm>
                <a:off x="6153493" y="2102103"/>
                <a:ext cx="29853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Maven Pro"/>
                  <a:buAutoNum type="arabicPeriod"/>
                  <a:defRPr sz="1200" b="0" i="0" u="none" strike="noStrike" cap="none">
                    <a:solidFill>
                      <a:srgbClr val="064554"/>
                    </a:solidFill>
                    <a:latin typeface="Maven Pro"/>
                    <a:ea typeface="Maven Pro"/>
                    <a:cs typeface="Maven Pro"/>
                    <a:sym typeface="Maven Pro"/>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rgbClr val="064554"/>
                    </a:solidFill>
                    <a:latin typeface="Maven Pro Medium"/>
                    <a:ea typeface="Maven Pro Medium"/>
                    <a:cs typeface="Maven Pro Medium"/>
                    <a:sym typeface="Maven Pro Medium"/>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rgbClr val="064554"/>
                    </a:solidFill>
                    <a:latin typeface="Maven Pro Medium"/>
                    <a:ea typeface="Maven Pro Medium"/>
                    <a:cs typeface="Maven Pro Medium"/>
                    <a:sym typeface="Maven Pro Medium"/>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rgbClr val="064554"/>
                    </a:solidFill>
                    <a:latin typeface="Maven Pro Medium"/>
                    <a:ea typeface="Maven Pro Medium"/>
                    <a:cs typeface="Maven Pro Medium"/>
                    <a:sym typeface="Maven Pro Medium"/>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rgbClr val="064554"/>
                    </a:solidFill>
                    <a:latin typeface="Maven Pro Medium"/>
                    <a:ea typeface="Maven Pro Medium"/>
                    <a:cs typeface="Maven Pro Medium"/>
                    <a:sym typeface="Maven Pro Medium"/>
                  </a:defRPr>
                </a:lvl9pPr>
              </a:lstStyle>
              <a:p>
                <a:pPr marL="0" indent="0" algn="ctr">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cs typeface="Times New Roman" panose="02020603050405020304" pitchFamily="18" charset="0"/>
                            </a:rPr>
                          </m:ctrlPr>
                        </m:sSubPr>
                        <m:e>
                          <m:r>
                            <a:rPr lang="en-US" sz="1400" b="0" i="1" smtClean="0">
                              <a:latin typeface="Cambria Math" panose="02040503050406030204" pitchFamily="18" charset="0"/>
                              <a:cs typeface="Times New Roman" panose="02020603050405020304" pitchFamily="18" charset="0"/>
                            </a:rPr>
                            <m:t>𝜑</m:t>
                          </m:r>
                        </m:e>
                        <m:sub>
                          <m:r>
                            <a:rPr lang="en-US" sz="1400" b="0" i="1" smtClean="0">
                              <a:latin typeface="Cambria Math" panose="02040503050406030204" pitchFamily="18" charset="0"/>
                              <a:cs typeface="Times New Roman" panose="02020603050405020304" pitchFamily="18" charset="0"/>
                            </a:rPr>
                            <m:t>𝑓𝑎𝑖𝑙</m:t>
                          </m:r>
                        </m:sub>
                      </m:sSub>
                      <m:r>
                        <a:rPr lang="en-US" sz="1400" b="0" i="1" smtClean="0">
                          <a:latin typeface="Cambria Math" panose="02040503050406030204" pitchFamily="18" charset="0"/>
                          <a:cs typeface="Times New Roman" panose="02020603050405020304" pitchFamily="18" charset="0"/>
                        </a:rPr>
                        <m:t>≜</m:t>
                      </m:r>
                      <m:r>
                        <m:rPr>
                          <m:nor/>
                        </m:rPr>
                        <a:rPr lang="en-US" sz="1400" b="0" i="0" smtClean="0">
                          <a:latin typeface="Cambria Math" panose="02040503050406030204" pitchFamily="18" charset="0"/>
                          <a:cs typeface="Times New Roman" panose="02020603050405020304" pitchFamily="18" charset="0"/>
                        </a:rPr>
                        <m:t> (</m:t>
                      </m:r>
                      <m:r>
                        <m:rPr>
                          <m:nor/>
                        </m:rPr>
                        <a:rPr lang="en-US" sz="1400" b="0" i="0" smtClean="0">
                          <a:latin typeface="Cambria Math" panose="02040503050406030204" pitchFamily="18" charset="0"/>
                          <a:cs typeface="Times New Roman" panose="02020603050405020304" pitchFamily="18" charset="0"/>
                        </a:rPr>
                        <m:t>pos</m:t>
                      </m:r>
                      <m:r>
                        <m:rPr>
                          <m:nor/>
                        </m:rPr>
                        <a:rPr lang="en-US" sz="1400" b="0" i="0" smtClean="0">
                          <a:latin typeface="Cambria Math" panose="02040503050406030204" pitchFamily="18" charset="0"/>
                          <a:cs typeface="Times New Roman" panose="02020603050405020304" pitchFamily="18" charset="0"/>
                        </a:rPr>
                        <m:t>(</m:t>
                      </m:r>
                      <m:r>
                        <m:rPr>
                          <m:nor/>
                        </m:rPr>
                        <a:rPr lang="en-US" sz="1400" b="0" i="0" smtClean="0">
                          <a:latin typeface="Cambria Math" panose="02040503050406030204" pitchFamily="18" charset="0"/>
                          <a:cs typeface="Times New Roman" panose="02020603050405020304" pitchFamily="18" charset="0"/>
                        </a:rPr>
                        <m:t>n</m:t>
                      </m:r>
                      <m:r>
                        <m:rPr>
                          <m:nor/>
                        </m:rPr>
                        <a:rPr lang="en-US" sz="1400" b="0" i="0" smtClean="0">
                          <a:latin typeface="Cambria Math" panose="02040503050406030204" pitchFamily="18" charset="0"/>
                          <a:cs typeface="Times New Roman" panose="02020603050405020304" pitchFamily="18" charset="0"/>
                        </a:rPr>
                        <m:t>) </m:t>
                      </m:r>
                      <m:r>
                        <a:rPr lang="en-US" sz="1400" b="0" i="1" smtClean="0">
                          <a:latin typeface="Cambria Math" panose="02040503050406030204" pitchFamily="18" charset="0"/>
                          <a:cs typeface="Times New Roman" panose="02020603050405020304" pitchFamily="18" charset="0"/>
                        </a:rPr>
                        <m:t>≠0.6</m:t>
                      </m:r>
                      <m:r>
                        <m:rPr>
                          <m:nor/>
                        </m:rPr>
                        <a:rPr lang="en-US" sz="1400" b="0" i="0" smtClean="0">
                          <a:latin typeface="Cambria Math" panose="02040503050406030204" pitchFamily="18" charset="0"/>
                          <a:cs typeface="Times New Roman" panose="02020603050405020304" pitchFamily="18" charset="0"/>
                        </a:rPr>
                        <m:t>) </m:t>
                      </m:r>
                    </m:oMath>
                  </m:oMathPara>
                </a14:m>
                <a:endParaRPr lang="en-US" sz="1400" dirty="0">
                  <a:latin typeface="+mn-lt"/>
                  <a:cs typeface="Times New Roman" panose="02020603050405020304" pitchFamily="18" charset="0"/>
                </a:endParaRPr>
              </a:p>
              <a:p>
                <a:pPr marL="0" indent="0" algn="ctr">
                  <a:buNone/>
                </a:pPr>
                <a:endParaRPr lang="en-US" sz="1400" dirty="0">
                  <a:latin typeface="+mn-lt"/>
                  <a:cs typeface="Times New Roman" panose="02020603050405020304" pitchFamily="18" charset="0"/>
                </a:endParaRPr>
              </a:p>
              <a:p>
                <a:pPr marL="0" indent="0" algn="ctr">
                  <a:buFont typeface="Maven Pro"/>
                  <a:buNone/>
                </a:pPr>
                <a:endParaRPr lang="en-US" sz="1400" dirty="0"/>
              </a:p>
              <a:p>
                <a:pPr marL="0" indent="0" algn="ctr">
                  <a:buFont typeface="Maven Pro"/>
                  <a:buNone/>
                </a:pPr>
                <a:endParaRPr lang="en-US" sz="1400" dirty="0"/>
              </a:p>
            </p:txBody>
          </p:sp>
        </mc:Choice>
        <mc:Fallback xmlns="">
          <p:sp>
            <p:nvSpPr>
              <p:cNvPr id="1050" name="Google Shape;1068;p46">
                <a:extLst>
                  <a:ext uri="{FF2B5EF4-FFF2-40B4-BE49-F238E27FC236}">
                    <a16:creationId xmlns:a16="http://schemas.microsoft.com/office/drawing/2014/main" id="{6B7EB8FD-86B0-3892-1E51-9D7403B7CC87}"/>
                  </a:ext>
                </a:extLst>
              </p:cNvPr>
              <p:cNvSpPr txBox="1">
                <a:spLocks noRot="1" noChangeAspect="1" noMove="1" noResize="1" noEditPoints="1" noAdjustHandles="1" noChangeArrowheads="1" noChangeShapeType="1" noTextEdit="1"/>
              </p:cNvSpPr>
              <p:nvPr/>
            </p:nvSpPr>
            <p:spPr>
              <a:xfrm>
                <a:off x="6153493" y="2102103"/>
                <a:ext cx="2985397" cy="572700"/>
              </a:xfrm>
              <a:prstGeom prst="rect">
                <a:avLst/>
              </a:prstGeom>
              <a:blipFill>
                <a:blip r:embed="rId15"/>
                <a:stretch>
                  <a:fillRect/>
                </a:stretch>
              </a:blipFill>
              <a:ln>
                <a:noFill/>
              </a:ln>
            </p:spPr>
            <p:txBody>
              <a:bodyPr/>
              <a:lstStyle/>
              <a:p>
                <a:r>
                  <a:rPr lang="en-US">
                    <a:noFill/>
                  </a:rPr>
                  <a:t> </a:t>
                </a:r>
              </a:p>
            </p:txBody>
          </p:sp>
        </mc:Fallback>
      </mc:AlternateContent>
      <p:pic>
        <p:nvPicPr>
          <p:cNvPr id="1054" name="Picture 1053" descr="A black background with a black square&#10;&#10;Description automatically generated with medium confidence">
            <a:extLst>
              <a:ext uri="{FF2B5EF4-FFF2-40B4-BE49-F238E27FC236}">
                <a16:creationId xmlns:a16="http://schemas.microsoft.com/office/drawing/2014/main" id="{BFB55014-A7A6-4169-C63E-1B1E55FA8E93}"/>
              </a:ext>
            </a:extLst>
          </p:cNvPr>
          <p:cNvPicPr>
            <a:picLocks noChangeAspect="1"/>
          </p:cNvPicPr>
          <p:nvPr/>
        </p:nvPicPr>
        <p:blipFill>
          <a:blip r:embed="rId16"/>
          <a:stretch>
            <a:fillRect/>
          </a:stretch>
        </p:blipFill>
        <p:spPr>
          <a:xfrm>
            <a:off x="6278291" y="2158658"/>
            <a:ext cx="360431" cy="360431"/>
          </a:xfrm>
          <a:prstGeom prst="rect">
            <a:avLst/>
          </a:prstGeom>
        </p:spPr>
      </p:pic>
      <p:sp>
        <p:nvSpPr>
          <p:cNvPr id="13" name="TextBox 12">
            <a:extLst>
              <a:ext uri="{FF2B5EF4-FFF2-40B4-BE49-F238E27FC236}">
                <a16:creationId xmlns:a16="http://schemas.microsoft.com/office/drawing/2014/main" id="{6A88095F-9ED7-F95F-BFE1-C4CBC2005EFC}"/>
              </a:ext>
            </a:extLst>
          </p:cNvPr>
          <p:cNvSpPr txBox="1"/>
          <p:nvPr/>
        </p:nvSpPr>
        <p:spPr>
          <a:xfrm>
            <a:off x="499336" y="4849167"/>
            <a:ext cx="4851591" cy="169277"/>
          </a:xfrm>
          <a:prstGeom prst="rect">
            <a:avLst/>
          </a:prstGeom>
          <a:noFill/>
        </p:spPr>
        <p:txBody>
          <a:bodyPr wrap="square">
            <a:spAutoFit/>
          </a:bodyPr>
          <a:lstStyle/>
          <a:p>
            <a:r>
              <a:rPr lang="en-US" sz="500"/>
              <a:t>G. Brockman, V. Cheung, L. </a:t>
            </a:r>
            <a:r>
              <a:rPr lang="en-US" sz="500" err="1"/>
              <a:t>Pettersson</a:t>
            </a:r>
            <a:r>
              <a:rPr lang="en-US" sz="500"/>
              <a:t>, J. Schneider, J. Schulman, J. Tang, and W. Zaremba, “OpenAI Gym,” 2016.</a:t>
            </a:r>
          </a:p>
        </p:txBody>
      </p:sp>
    </p:spTree>
    <p:extLst>
      <p:ext uri="{BB962C8B-B14F-4D97-AF65-F5344CB8AC3E}">
        <p14:creationId xmlns:p14="http://schemas.microsoft.com/office/powerpoint/2010/main" val="34605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nodePh="1">
                                  <p:stCondLst>
                                    <p:cond delay="0"/>
                                  </p:stCondLst>
                                  <p:endCondLst>
                                    <p:cond evt="begin" delay="0">
                                      <p:tn val="23"/>
                                    </p:cond>
                                  </p:end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46"/>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10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040" grpId="0"/>
      <p:bldP spid="1046" grpId="0" animBg="1"/>
      <p:bldP spid="1049" grpId="0"/>
      <p:bldP spid="1050"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8E264DA7-EEDC-6700-D3FA-75E97C126443}"/>
                  </a:ext>
                </a:extLst>
              </p:cNvPr>
              <p:cNvSpPr>
                <a:spLocks noGrp="1"/>
              </p:cNvSpPr>
              <p:nvPr>
                <p:ph type="body" idx="1"/>
              </p:nvPr>
            </p:nvSpPr>
            <p:spPr>
              <a:xfrm>
                <a:off x="530872" y="1017724"/>
                <a:ext cx="8082255" cy="4125775"/>
              </a:xfrm>
            </p:spPr>
            <p:txBody>
              <a:bodyPr anchor="t"/>
              <a:lstStyle/>
              <a:p>
                <a:pPr algn="just"/>
                <a:endParaRPr lang="en-US" sz="1400"/>
              </a:p>
              <a:p>
                <a:pPr algn="just">
                  <a:lnSpc>
                    <a:spcPct val="150000"/>
                  </a:lnSpc>
                  <a:buFont typeface="Arial" panose="020B0604020202020204" pitchFamily="34" charset="0"/>
                  <a:buChar char="•"/>
                </a:pPr>
                <a:r>
                  <a:rPr lang="en-US" sz="1600">
                    <a:solidFill>
                      <a:schemeClr val="accent1"/>
                    </a:solidFill>
                    <a:latin typeface="+mn-lt"/>
                  </a:rPr>
                  <a:t>A </a:t>
                </a:r>
                <a:r>
                  <a:rPr lang="en-US" sz="1600" i="1">
                    <a:solidFill>
                      <a:schemeClr val="bg2"/>
                    </a:solidFill>
                    <a:latin typeface="+mn-lt"/>
                  </a:rPr>
                  <a:t>transition system</a:t>
                </a:r>
                <a:r>
                  <a:rPr lang="en-US" sz="1600">
                    <a:solidFill>
                      <a:schemeClr val="bg2"/>
                    </a:solidFill>
                    <a:latin typeface="+mn-lt"/>
                  </a:rPr>
                  <a:t> </a:t>
                </a:r>
                <a:r>
                  <a:rPr lang="en-US" sz="1600" i="1">
                    <a:solidFill>
                      <a:schemeClr val="accent1"/>
                    </a:solidFill>
                    <a:latin typeface="+mn-lt"/>
                    <a:cs typeface="Times New Roman" panose="02020603050405020304" pitchFamily="18" charset="0"/>
                  </a:rPr>
                  <a:t>T</a:t>
                </a:r>
                <a:r>
                  <a:rPr lang="en-US" sz="1600">
                    <a:solidFill>
                      <a:schemeClr val="accent1"/>
                    </a:solidFill>
                    <a:latin typeface="+mn-lt"/>
                  </a:rPr>
                  <a:t> corresponding to a causal model M is a tuple </a:t>
                </a:r>
                <a:r>
                  <a:rPr lang="en-US" sz="1600" i="1">
                    <a:solidFill>
                      <a:schemeClr val="accent1"/>
                    </a:solidFill>
                    <a:latin typeface="Times New Roman" panose="02020603050405020304" pitchFamily="18" charset="0"/>
                    <a:cs typeface="Times New Roman" panose="02020603050405020304" pitchFamily="18" charset="0"/>
                  </a:rPr>
                  <a:t>T</a:t>
                </a:r>
                <a:r>
                  <a:rPr lang="en-US" sz="1600">
                    <a:solidFill>
                      <a:schemeClr val="accent1"/>
                    </a:solidFill>
                    <a:latin typeface="Times New Roman" panose="02020603050405020304" pitchFamily="18" charset="0"/>
                    <a:cs typeface="Times New Roman" panose="02020603050405020304" pitchFamily="18" charset="0"/>
                  </a:rPr>
                  <a:t> = (</a:t>
                </a:r>
                <a:r>
                  <a:rPr lang="el-GR" sz="1600">
                    <a:solidFill>
                      <a:schemeClr val="accent1"/>
                    </a:solidFill>
                    <a:latin typeface="Times New Roman" panose="02020603050405020304" pitchFamily="18" charset="0"/>
                    <a:cs typeface="Times New Roman" panose="02020603050405020304" pitchFamily="18" charset="0"/>
                  </a:rPr>
                  <a:t>Σ, ∆, σ</a:t>
                </a:r>
                <a:r>
                  <a:rPr lang="el-GR" sz="1600" baseline="30000">
                    <a:solidFill>
                      <a:schemeClr val="accent1"/>
                    </a:solidFill>
                    <a:latin typeface="Times New Roman" panose="02020603050405020304" pitchFamily="18" charset="0"/>
                    <a:cs typeface="Times New Roman" panose="02020603050405020304" pitchFamily="18" charset="0"/>
                  </a:rPr>
                  <a:t>0</a:t>
                </a:r>
                <a:r>
                  <a:rPr lang="el-GR" sz="1600">
                    <a:solidFill>
                      <a:schemeClr val="accent1"/>
                    </a:solidFill>
                    <a:latin typeface="Times New Roman" panose="02020603050405020304" pitchFamily="18" charset="0"/>
                    <a:cs typeface="Times New Roman" panose="02020603050405020304" pitchFamily="18" charset="0"/>
                  </a:rPr>
                  <a:t>, Λ)</a:t>
                </a:r>
                <a:r>
                  <a:rPr lang="el-GR" sz="1600">
                    <a:solidFill>
                      <a:schemeClr val="accent1"/>
                    </a:solidFill>
                  </a:rPr>
                  <a:t>, </a:t>
                </a:r>
                <a:r>
                  <a:rPr lang="en-US" sz="1600">
                    <a:solidFill>
                      <a:schemeClr val="accent1"/>
                    </a:solidFill>
                    <a:latin typeface="+mn-lt"/>
                  </a:rPr>
                  <a:t>where</a:t>
                </a:r>
              </a:p>
              <a:p>
                <a:pPr lvl="1" algn="just">
                  <a:buFont typeface="Courier New" panose="02070309020205020404" pitchFamily="49" charset="0"/>
                  <a:buChar char="o"/>
                </a:pPr>
                <a:r>
                  <a:rPr lang="el-GR" sz="1400">
                    <a:solidFill>
                      <a:schemeClr val="accent1"/>
                    </a:solidFill>
                  </a:rPr>
                  <a:t>Σ </a:t>
                </a:r>
                <a:r>
                  <a:rPr lang="en-US" sz="1400">
                    <a:solidFill>
                      <a:schemeClr val="accent1"/>
                    </a:solidFill>
                    <a:latin typeface="+mn-lt"/>
                  </a:rPr>
                  <a:t>is the set of all possible states obtained from all possible valuations of variables in </a:t>
                </a:r>
                <a:r>
                  <a:rPr lang="en-US" sz="1400">
                    <a:solidFill>
                      <a:schemeClr val="accent1"/>
                    </a:solidFill>
                  </a:rPr>
                  <a:t>U ∪ V;</a:t>
                </a:r>
              </a:p>
              <a:p>
                <a:pPr lvl="1" algn="just">
                  <a:buFont typeface="Courier New" panose="02070309020205020404" pitchFamily="49" charset="0"/>
                  <a:buChar char="o"/>
                </a:pPr>
                <a:r>
                  <a:rPr lang="en-US" sz="1400">
                    <a:solidFill>
                      <a:schemeClr val="accent1"/>
                    </a:solidFill>
                  </a:rPr>
                  <a:t>∆ </a:t>
                </a:r>
                <a:r>
                  <a:rPr lang="en-US" sz="1400">
                    <a:solidFill>
                      <a:schemeClr val="accent1"/>
                    </a:solidFill>
                    <a:latin typeface="+mn-lt"/>
                  </a:rPr>
                  <a:t>is a function mapping states in</a:t>
                </a:r>
                <a:r>
                  <a:rPr lang="en-US" sz="1400">
                    <a:solidFill>
                      <a:schemeClr val="accent1"/>
                    </a:solidFill>
                  </a:rPr>
                  <a:t> 2</a:t>
                </a:r>
                <a:r>
                  <a:rPr lang="el-GR" sz="1400" baseline="30000">
                    <a:solidFill>
                      <a:schemeClr val="accent1"/>
                    </a:solidFill>
                  </a:rPr>
                  <a:t>Σ</a:t>
                </a:r>
                <a:r>
                  <a:rPr lang="el-GR" sz="1400">
                    <a:solidFill>
                      <a:schemeClr val="accent1"/>
                    </a:solidFill>
                  </a:rPr>
                  <a:t> </a:t>
                </a:r>
                <a:r>
                  <a:rPr lang="en-US" sz="1400">
                    <a:solidFill>
                      <a:schemeClr val="accent1"/>
                    </a:solidFill>
                    <a:latin typeface="+mn-lt"/>
                  </a:rPr>
                  <a:t>to a state in </a:t>
                </a:r>
                <a:r>
                  <a:rPr lang="el-GR" sz="1400">
                    <a:solidFill>
                      <a:schemeClr val="accent1"/>
                    </a:solidFill>
                  </a:rPr>
                  <a:t>Σ </a:t>
                </a:r>
                <a:r>
                  <a:rPr lang="el-GR" sz="1400">
                    <a:solidFill>
                      <a:schemeClr val="accent1"/>
                    </a:solidFill>
                    <a:latin typeface="+mn-lt"/>
                  </a:rPr>
                  <a:t>(</a:t>
                </a:r>
                <a:r>
                  <a:rPr lang="en-US" sz="1400">
                    <a:solidFill>
                      <a:schemeClr val="accent1"/>
                    </a:solidFill>
                    <a:latin typeface="+mn-lt"/>
                  </a:rPr>
                  <a:t>recall that </a:t>
                </a:r>
                <a14:m>
                  <m:oMath xmlns:m="http://schemas.openxmlformats.org/officeDocument/2006/math">
                    <m:sSub>
                      <m:sSubPr>
                        <m:ctrlPr>
                          <a:rPr lang="en-US" sz="1400" b="0" i="1" smtClean="0">
                            <a:solidFill>
                              <a:schemeClr val="accent1"/>
                            </a:solidFill>
                            <a:latin typeface="Cambria Math" panose="02040503050406030204" pitchFamily="18" charset="0"/>
                          </a:rPr>
                        </m:ctrlPr>
                      </m:sSubPr>
                      <m:e>
                        <m:r>
                          <a:rPr lang="en-US" sz="1400" b="0" i="1" smtClean="0">
                            <a:solidFill>
                              <a:schemeClr val="accent1"/>
                            </a:solidFill>
                            <a:latin typeface="Cambria Math" panose="02040503050406030204" pitchFamily="18" charset="0"/>
                          </a:rPr>
                          <m:t>𝐹</m:t>
                        </m:r>
                      </m:e>
                      <m:sub>
                        <m:r>
                          <a:rPr lang="en-US" sz="1400" b="0" i="1" smtClean="0">
                            <a:solidFill>
                              <a:schemeClr val="accent1"/>
                            </a:solidFill>
                            <a:latin typeface="Cambria Math" panose="02040503050406030204" pitchFamily="18" charset="0"/>
                          </a:rPr>
                          <m:t>𝑋</m:t>
                        </m:r>
                      </m:sub>
                    </m:sSub>
                  </m:oMath>
                </a14:m>
                <a:r>
                  <a:rPr lang="en-US" sz="1400">
                    <a:solidFill>
                      <a:schemeClr val="accent1"/>
                    </a:solidFill>
                    <a:latin typeface="+mn-lt"/>
                  </a:rPr>
                  <a:t> is a function);</a:t>
                </a:r>
              </a:p>
              <a:p>
                <a:pPr lvl="1" algn="just">
                  <a:buFont typeface="Courier New" panose="02070309020205020404" pitchFamily="49" charset="0"/>
                  <a:buChar char="o"/>
                </a:pPr>
                <a:r>
                  <a:rPr lang="el-GR" sz="1400">
                    <a:solidFill>
                      <a:schemeClr val="accent1"/>
                    </a:solidFill>
                    <a:latin typeface="Times New Roman" panose="02020603050405020304" pitchFamily="18" charset="0"/>
                    <a:cs typeface="Times New Roman" panose="02020603050405020304" pitchFamily="18" charset="0"/>
                  </a:rPr>
                  <a:t>σ</a:t>
                </a:r>
                <a:r>
                  <a:rPr lang="el-GR" sz="1400" baseline="30000">
                    <a:solidFill>
                      <a:schemeClr val="accent1"/>
                    </a:solidFill>
                    <a:latin typeface="Times New Roman" panose="02020603050405020304" pitchFamily="18" charset="0"/>
                    <a:cs typeface="Times New Roman" panose="02020603050405020304" pitchFamily="18" charset="0"/>
                  </a:rPr>
                  <a:t>0</a:t>
                </a:r>
                <a:r>
                  <a:rPr lang="el-GR" sz="1400">
                    <a:solidFill>
                      <a:schemeClr val="accent1"/>
                    </a:solidFill>
                  </a:rPr>
                  <a:t> ∈ Σ </a:t>
                </a:r>
                <a:r>
                  <a:rPr lang="en-US" sz="1400">
                    <a:solidFill>
                      <a:schemeClr val="accent1"/>
                    </a:solidFill>
                    <a:latin typeface="+mn-lt"/>
                  </a:rPr>
                  <a:t>is the initial state, and</a:t>
                </a:r>
              </a:p>
              <a:p>
                <a:pPr lvl="1" algn="just">
                  <a:buFont typeface="Courier New" panose="02070309020205020404" pitchFamily="49" charset="0"/>
                  <a:buChar char="o"/>
                </a:pPr>
                <a:r>
                  <a:rPr lang="el-GR" sz="1400">
                    <a:solidFill>
                      <a:schemeClr val="accent1"/>
                    </a:solidFill>
                  </a:rPr>
                  <a:t>Λ </a:t>
                </a:r>
                <a:r>
                  <a:rPr lang="en-US" sz="1400">
                    <a:solidFill>
                      <a:schemeClr val="accent1"/>
                    </a:solidFill>
                    <a:latin typeface="+mn-lt"/>
                  </a:rPr>
                  <a:t>is a function mapping states in </a:t>
                </a:r>
                <a:r>
                  <a:rPr lang="en-US" sz="1400">
                    <a:solidFill>
                      <a:schemeClr val="accent1"/>
                    </a:solidFill>
                  </a:rPr>
                  <a:t>2</a:t>
                </a:r>
                <a:r>
                  <a:rPr lang="el-GR" sz="1400" baseline="30000">
                    <a:solidFill>
                      <a:schemeClr val="accent1"/>
                    </a:solidFill>
                  </a:rPr>
                  <a:t>Σ</a:t>
                </a:r>
                <a:r>
                  <a:rPr lang="el-GR" sz="1400">
                    <a:solidFill>
                      <a:schemeClr val="accent1"/>
                    </a:solidFill>
                  </a:rPr>
                  <a:t> </a:t>
                </a:r>
                <a:r>
                  <a:rPr lang="en-US" sz="1400">
                    <a:solidFill>
                      <a:schemeClr val="accent1"/>
                    </a:solidFill>
                    <a:latin typeface="+mn-lt"/>
                  </a:rPr>
                  <a:t>to an atomic proposition from a set of causal formulas.</a:t>
                </a:r>
              </a:p>
              <a:p>
                <a:pPr algn="just">
                  <a:lnSpc>
                    <a:spcPct val="150000"/>
                  </a:lnSpc>
                  <a:buFont typeface="Arial" panose="020B0604020202020204" pitchFamily="34" charset="0"/>
                  <a:buChar char="•"/>
                </a:pPr>
                <a:r>
                  <a:rPr lang="en-US" sz="1600">
                    <a:solidFill>
                      <a:schemeClr val="accent1"/>
                    </a:solidFill>
                    <a:latin typeface="+mn-lt"/>
                  </a:rPr>
                  <a:t>A </a:t>
                </a:r>
                <a:r>
                  <a:rPr lang="en-US" sz="1600" i="1">
                    <a:solidFill>
                      <a:schemeClr val="bg2"/>
                    </a:solidFill>
                    <a:latin typeface="+mn-lt"/>
                  </a:rPr>
                  <a:t>path</a:t>
                </a:r>
                <a:r>
                  <a:rPr lang="en-US" sz="1600">
                    <a:solidFill>
                      <a:schemeClr val="accent1"/>
                    </a:solidFill>
                    <a:latin typeface="+mn-lt"/>
                  </a:rPr>
                  <a:t> of a transition systems </a:t>
                </a:r>
                <a:r>
                  <a:rPr lang="en-US" sz="1600" i="1">
                    <a:solidFill>
                      <a:schemeClr val="accent1"/>
                    </a:solidFill>
                    <a:latin typeface="Times New Roman" panose="02020603050405020304" pitchFamily="18" charset="0"/>
                    <a:cs typeface="Times New Roman" panose="02020603050405020304" pitchFamily="18" charset="0"/>
                  </a:rPr>
                  <a:t>T</a:t>
                </a:r>
                <a:r>
                  <a:rPr lang="en-US" sz="1600">
                    <a:solidFill>
                      <a:schemeClr val="accent1"/>
                    </a:solidFill>
                    <a:latin typeface="Times New Roman" panose="02020603050405020304" pitchFamily="18" charset="0"/>
                    <a:cs typeface="Times New Roman" panose="02020603050405020304" pitchFamily="18" charset="0"/>
                  </a:rPr>
                  <a:t> = (</a:t>
                </a:r>
                <a:r>
                  <a:rPr lang="el-GR" sz="1600">
                    <a:solidFill>
                      <a:schemeClr val="accent1"/>
                    </a:solidFill>
                    <a:latin typeface="Times New Roman" panose="02020603050405020304" pitchFamily="18" charset="0"/>
                    <a:cs typeface="Times New Roman" panose="02020603050405020304" pitchFamily="18" charset="0"/>
                  </a:rPr>
                  <a:t>Σ, ∆, σ</a:t>
                </a:r>
                <a:r>
                  <a:rPr lang="el-GR" sz="1600" baseline="-25000">
                    <a:solidFill>
                      <a:schemeClr val="accent1"/>
                    </a:solidFill>
                    <a:latin typeface="Times New Roman" panose="02020603050405020304" pitchFamily="18" charset="0"/>
                    <a:cs typeface="Times New Roman" panose="02020603050405020304" pitchFamily="18" charset="0"/>
                  </a:rPr>
                  <a:t>0</a:t>
                </a:r>
                <a:r>
                  <a:rPr lang="el-GR" sz="1600">
                    <a:solidFill>
                      <a:schemeClr val="accent1"/>
                    </a:solidFill>
                    <a:latin typeface="Times New Roman" panose="02020603050405020304" pitchFamily="18" charset="0"/>
                    <a:cs typeface="Times New Roman" panose="02020603050405020304" pitchFamily="18" charset="0"/>
                  </a:rPr>
                  <a:t>, Λ)</a:t>
                </a:r>
                <a:r>
                  <a:rPr lang="en-US" sz="1600">
                    <a:solidFill>
                      <a:schemeClr val="accent1"/>
                    </a:solidFill>
                    <a:latin typeface="Times New Roman" panose="02020603050405020304" pitchFamily="18" charset="0"/>
                    <a:cs typeface="Times New Roman" panose="02020603050405020304" pitchFamily="18" charset="0"/>
                  </a:rPr>
                  <a:t> </a:t>
                </a:r>
                <a:r>
                  <a:rPr lang="en-US" sz="1600">
                    <a:solidFill>
                      <a:schemeClr val="accent1"/>
                    </a:solidFill>
                    <a:latin typeface="+mn-lt"/>
                  </a:rPr>
                  <a:t>is a sequence of states of form </a:t>
                </a:r>
                <a14:m>
                  <m:oMath xmlns:m="http://schemas.openxmlformats.org/officeDocument/2006/math">
                    <m:r>
                      <a:rPr lang="el-GR" sz="1600" i="1" dirty="0" smtClean="0">
                        <a:solidFill>
                          <a:schemeClr val="accent1"/>
                        </a:solidFill>
                        <a:latin typeface="Cambria Math" panose="02040503050406030204" pitchFamily="18" charset="0"/>
                        <a:cs typeface="Times New Roman" panose="02020603050405020304" pitchFamily="18" charset="0"/>
                      </a:rPr>
                      <m:t>𝜎</m:t>
                    </m:r>
                    <m:r>
                      <a:rPr lang="el-GR" sz="1600" i="1" baseline="-25000" dirty="0" smtClean="0">
                        <a:solidFill>
                          <a:schemeClr val="accent1"/>
                        </a:solidFill>
                        <a:latin typeface="Cambria Math" panose="02040503050406030204" pitchFamily="18" charset="0"/>
                        <a:cs typeface="Times New Roman" panose="02020603050405020304" pitchFamily="18" charset="0"/>
                      </a:rPr>
                      <m:t>0</m:t>
                    </m:r>
                    <m:r>
                      <a:rPr lang="el-GR" sz="1600" i="1" dirty="0" smtClean="0">
                        <a:solidFill>
                          <a:schemeClr val="accent1"/>
                        </a:solidFill>
                        <a:latin typeface="Cambria Math" panose="02040503050406030204" pitchFamily="18" charset="0"/>
                        <a:cs typeface="Times New Roman" panose="02020603050405020304" pitchFamily="18" charset="0"/>
                      </a:rPr>
                      <m:t> </m:t>
                    </m:r>
                    <m:r>
                      <a:rPr lang="el-GR" sz="1600" i="1" dirty="0" smtClean="0">
                        <a:solidFill>
                          <a:schemeClr val="accent1"/>
                        </a:solidFill>
                        <a:latin typeface="Cambria Math" panose="02040503050406030204" pitchFamily="18" charset="0"/>
                        <a:cs typeface="Times New Roman" panose="02020603050405020304" pitchFamily="18" charset="0"/>
                      </a:rPr>
                      <m:t>𝜎</m:t>
                    </m:r>
                    <m:r>
                      <a:rPr lang="en-US" sz="1600" i="1" baseline="-25000" dirty="0" smtClean="0">
                        <a:solidFill>
                          <a:schemeClr val="accent1"/>
                        </a:solidFill>
                        <a:latin typeface="Cambria Math" panose="02040503050406030204" pitchFamily="18" charset="0"/>
                        <a:cs typeface="Times New Roman" panose="02020603050405020304" pitchFamily="18" charset="0"/>
                      </a:rPr>
                      <m:t>1 </m:t>
                    </m:r>
                    <m:r>
                      <a:rPr lang="el-GR" sz="1600" i="1" dirty="0" smtClean="0">
                        <a:solidFill>
                          <a:schemeClr val="accent1"/>
                        </a:solidFill>
                        <a:latin typeface="Cambria Math" panose="02040503050406030204" pitchFamily="18" charset="0"/>
                        <a:cs typeface="Times New Roman" panose="02020603050405020304" pitchFamily="18" charset="0"/>
                      </a:rPr>
                      <m:t>𝜎</m:t>
                    </m:r>
                    <m:r>
                      <a:rPr lang="en-US" sz="1600" i="1" baseline="-25000" dirty="0" smtClean="0">
                        <a:solidFill>
                          <a:schemeClr val="accent1"/>
                        </a:solidFill>
                        <a:latin typeface="Cambria Math" panose="02040503050406030204" pitchFamily="18" charset="0"/>
                        <a:cs typeface="Times New Roman" panose="02020603050405020304" pitchFamily="18" charset="0"/>
                      </a:rPr>
                      <m:t>2</m:t>
                    </m:r>
                    <m:r>
                      <a:rPr lang="en-US" sz="1600" b="0" i="1" dirty="0" smtClean="0">
                        <a:solidFill>
                          <a:schemeClr val="accent1"/>
                        </a:solidFill>
                        <a:latin typeface="Cambria Math" panose="02040503050406030204" pitchFamily="18" charset="0"/>
                      </a:rPr>
                      <m:t>…</m:t>
                    </m:r>
                  </m:oMath>
                </a14:m>
                <a:r>
                  <a:rPr lang="en-US" sz="1600">
                    <a:solidFill>
                      <a:schemeClr val="accent1"/>
                    </a:solidFill>
                  </a:rPr>
                  <a:t>. </a:t>
                </a:r>
              </a:p>
              <a:p>
                <a:pPr algn="just">
                  <a:lnSpc>
                    <a:spcPct val="150000"/>
                  </a:lnSpc>
                  <a:buFont typeface="Arial" panose="020B0604020202020204" pitchFamily="34" charset="0"/>
                  <a:buChar char="•"/>
                </a:pPr>
                <a:r>
                  <a:rPr lang="en-US" sz="1600">
                    <a:solidFill>
                      <a:schemeClr val="accent1"/>
                    </a:solidFill>
                    <a:effectLst/>
                    <a:latin typeface="Helvetica Neue" panose="02000503000000020004" pitchFamily="2" charset="0"/>
                  </a:rPr>
                  <a:t>The </a:t>
                </a:r>
                <a:r>
                  <a:rPr lang="en-US" sz="1600">
                    <a:solidFill>
                      <a:schemeClr val="bg2"/>
                    </a:solidFill>
                    <a:effectLst/>
                    <a:latin typeface="Helvetica Neue" panose="02000503000000020004" pitchFamily="2" charset="0"/>
                  </a:rPr>
                  <a:t>trace</a:t>
                </a:r>
                <a:r>
                  <a:rPr lang="en-US" sz="1600">
                    <a:solidFill>
                      <a:schemeClr val="accent1"/>
                    </a:solidFill>
                    <a:effectLst/>
                    <a:latin typeface="Helvetica Neue" panose="02000503000000020004" pitchFamily="2" charset="0"/>
                  </a:rPr>
                  <a:t> corresponding to a path  </a:t>
                </a:r>
                <a14:m>
                  <m:oMath xmlns:m="http://schemas.openxmlformats.org/officeDocument/2006/math">
                    <m:r>
                      <a:rPr lang="el-GR" sz="1600" i="1" dirty="0" smtClean="0">
                        <a:solidFill>
                          <a:schemeClr val="accent1"/>
                        </a:solidFill>
                        <a:latin typeface="Cambria Math" panose="02040503050406030204" pitchFamily="18" charset="0"/>
                        <a:cs typeface="Times New Roman" panose="02020603050405020304" pitchFamily="18" charset="0"/>
                      </a:rPr>
                      <m:t>𝜎</m:t>
                    </m:r>
                    <m:r>
                      <a:rPr lang="el-GR" sz="1600" i="1" baseline="-25000" dirty="0" smtClean="0">
                        <a:solidFill>
                          <a:schemeClr val="accent1"/>
                        </a:solidFill>
                        <a:latin typeface="Cambria Math" panose="02040503050406030204" pitchFamily="18" charset="0"/>
                        <a:cs typeface="Times New Roman" panose="02020603050405020304" pitchFamily="18" charset="0"/>
                      </a:rPr>
                      <m:t>0</m:t>
                    </m:r>
                    <m:r>
                      <a:rPr lang="el-GR" sz="1600" i="1" dirty="0" smtClean="0">
                        <a:solidFill>
                          <a:schemeClr val="accent1"/>
                        </a:solidFill>
                        <a:latin typeface="Cambria Math" panose="02040503050406030204" pitchFamily="18" charset="0"/>
                        <a:cs typeface="Times New Roman" panose="02020603050405020304" pitchFamily="18" charset="0"/>
                      </a:rPr>
                      <m:t> </m:t>
                    </m:r>
                    <m:r>
                      <a:rPr lang="el-GR" sz="1600" i="1" dirty="0" smtClean="0">
                        <a:solidFill>
                          <a:schemeClr val="accent1"/>
                        </a:solidFill>
                        <a:latin typeface="Cambria Math" panose="02040503050406030204" pitchFamily="18" charset="0"/>
                        <a:cs typeface="Times New Roman" panose="02020603050405020304" pitchFamily="18" charset="0"/>
                      </a:rPr>
                      <m:t>𝜎</m:t>
                    </m:r>
                    <m:r>
                      <a:rPr lang="en-US" sz="1600" i="1" baseline="-25000" dirty="0" smtClean="0">
                        <a:solidFill>
                          <a:schemeClr val="accent1"/>
                        </a:solidFill>
                        <a:latin typeface="Cambria Math" panose="02040503050406030204" pitchFamily="18" charset="0"/>
                        <a:cs typeface="Times New Roman" panose="02020603050405020304" pitchFamily="18" charset="0"/>
                      </a:rPr>
                      <m:t>1 </m:t>
                    </m:r>
                    <m:r>
                      <a:rPr lang="el-GR" sz="1600" i="1" dirty="0" smtClean="0">
                        <a:solidFill>
                          <a:schemeClr val="accent1"/>
                        </a:solidFill>
                        <a:latin typeface="Cambria Math" panose="02040503050406030204" pitchFamily="18" charset="0"/>
                        <a:cs typeface="Times New Roman" panose="02020603050405020304" pitchFamily="18" charset="0"/>
                      </a:rPr>
                      <m:t>𝜎</m:t>
                    </m:r>
                    <m:r>
                      <a:rPr lang="en-US" sz="1600" i="1" baseline="-25000" dirty="0" smtClean="0">
                        <a:solidFill>
                          <a:schemeClr val="accent1"/>
                        </a:solidFill>
                        <a:latin typeface="Cambria Math" panose="02040503050406030204" pitchFamily="18" charset="0"/>
                        <a:cs typeface="Times New Roman" panose="02020603050405020304" pitchFamily="18" charset="0"/>
                      </a:rPr>
                      <m:t>2</m:t>
                    </m:r>
                    <m:r>
                      <a:rPr lang="en-US" sz="1600" b="0" i="1" dirty="0" smtClean="0">
                        <a:solidFill>
                          <a:schemeClr val="accent1"/>
                        </a:solidFill>
                        <a:latin typeface="Cambria Math" panose="02040503050406030204" pitchFamily="18" charset="0"/>
                      </a:rPr>
                      <m:t>…</m:t>
                    </m:r>
                  </m:oMath>
                </a14:m>
                <a:r>
                  <a:rPr lang="en-US" sz="1600">
                    <a:solidFill>
                      <a:schemeClr val="accent1"/>
                    </a:solidFill>
                  </a:rPr>
                  <a:t> </a:t>
                </a:r>
                <a:r>
                  <a:rPr lang="en-US" sz="1600">
                    <a:solidFill>
                      <a:schemeClr val="accent1"/>
                    </a:solidFill>
                    <a:effectLst/>
                    <a:latin typeface="Helvetica Neue" panose="02000503000000020004" pitchFamily="2" charset="0"/>
                  </a:rPr>
                  <a:t> is the sequence  </a:t>
                </a:r>
                <a14:m>
                  <m:oMath xmlns:m="http://schemas.openxmlformats.org/officeDocument/2006/math">
                    <m:r>
                      <a:rPr lang="en-US" sz="1600" b="0" i="1" smtClean="0">
                        <a:solidFill>
                          <a:schemeClr val="accent1"/>
                        </a:solidFill>
                        <a:effectLst/>
                        <a:latin typeface="Cambria Math" panose="02040503050406030204" pitchFamily="18" charset="0"/>
                      </a:rPr>
                      <m:t>𝜏</m:t>
                    </m:r>
                    <m:r>
                      <a:rPr lang="en-US" sz="1600" b="0" i="1" smtClean="0">
                        <a:solidFill>
                          <a:schemeClr val="accent1"/>
                        </a:solidFill>
                        <a:effectLst/>
                        <a:latin typeface="Cambria Math" panose="02040503050406030204" pitchFamily="18" charset="0"/>
                      </a:rPr>
                      <m:t>=</m:t>
                    </m:r>
                    <m:r>
                      <m:rPr>
                        <m:sty m:val="p"/>
                      </m:rPr>
                      <a:rPr lang="en-US" sz="1600" b="0" i="0" smtClean="0">
                        <a:solidFill>
                          <a:schemeClr val="accent1"/>
                        </a:solidFill>
                        <a:effectLst/>
                        <a:latin typeface="Cambria Math" panose="02040503050406030204" pitchFamily="18" charset="0"/>
                      </a:rPr>
                      <m:t>Λ</m:t>
                    </m:r>
                    <m:d>
                      <m:dPr>
                        <m:ctrlPr>
                          <a:rPr lang="en-US" sz="1600" b="0" i="1" smtClean="0">
                            <a:solidFill>
                              <a:schemeClr val="accent1"/>
                            </a:solidFill>
                            <a:effectLst/>
                            <a:latin typeface="Cambria Math" panose="02040503050406030204" pitchFamily="18" charset="0"/>
                          </a:rPr>
                        </m:ctrlPr>
                      </m:dPr>
                      <m:e>
                        <m:sSub>
                          <m:sSubPr>
                            <m:ctrlPr>
                              <a:rPr lang="en-US" sz="1600" b="0" i="1" smtClean="0">
                                <a:solidFill>
                                  <a:schemeClr val="accent1"/>
                                </a:solidFill>
                                <a:effectLst/>
                                <a:latin typeface="Cambria Math" panose="02040503050406030204" pitchFamily="18" charset="0"/>
                              </a:rPr>
                            </m:ctrlPr>
                          </m:sSubPr>
                          <m:e>
                            <m:r>
                              <a:rPr lang="en-US" sz="1600" b="0" i="1" smtClean="0">
                                <a:solidFill>
                                  <a:schemeClr val="accent1"/>
                                </a:solidFill>
                                <a:effectLst/>
                                <a:latin typeface="Cambria Math" panose="02040503050406030204" pitchFamily="18" charset="0"/>
                              </a:rPr>
                              <m:t>𝜎</m:t>
                            </m:r>
                          </m:e>
                          <m:sub>
                            <m:r>
                              <a:rPr lang="en-US" sz="1600" b="0" i="1" smtClean="0">
                                <a:solidFill>
                                  <a:schemeClr val="accent1"/>
                                </a:solidFill>
                                <a:effectLst/>
                                <a:latin typeface="Cambria Math" panose="02040503050406030204" pitchFamily="18" charset="0"/>
                              </a:rPr>
                              <m:t>0</m:t>
                            </m:r>
                          </m:sub>
                        </m:sSub>
                      </m:e>
                    </m:d>
                    <m:r>
                      <a:rPr lang="en-US" sz="1600" b="0" i="1" smtClean="0">
                        <a:solidFill>
                          <a:schemeClr val="accent1"/>
                        </a:solidFill>
                        <a:effectLst/>
                        <a:latin typeface="Cambria Math" panose="02040503050406030204" pitchFamily="18" charset="0"/>
                      </a:rPr>
                      <m:t>,</m:t>
                    </m:r>
                    <m:r>
                      <m:rPr>
                        <m:sty m:val="p"/>
                      </m:rPr>
                      <a:rPr lang="en-US" sz="1600" b="0" i="0" smtClean="0">
                        <a:solidFill>
                          <a:schemeClr val="accent1"/>
                        </a:solidFill>
                        <a:effectLst/>
                        <a:latin typeface="Cambria Math" panose="02040503050406030204" pitchFamily="18" charset="0"/>
                      </a:rPr>
                      <m:t>Λ</m:t>
                    </m:r>
                    <m:d>
                      <m:dPr>
                        <m:ctrlPr>
                          <a:rPr lang="en-US" sz="1600" b="0" i="1" smtClean="0">
                            <a:solidFill>
                              <a:schemeClr val="accent1"/>
                            </a:solidFill>
                            <a:effectLst/>
                            <a:latin typeface="Cambria Math" panose="02040503050406030204" pitchFamily="18" charset="0"/>
                          </a:rPr>
                        </m:ctrlPr>
                      </m:dPr>
                      <m:e>
                        <m:sSub>
                          <m:sSubPr>
                            <m:ctrlPr>
                              <a:rPr lang="en-US" sz="1600" b="0" i="1" smtClean="0">
                                <a:solidFill>
                                  <a:schemeClr val="accent1"/>
                                </a:solidFill>
                                <a:effectLst/>
                                <a:latin typeface="Cambria Math" panose="02040503050406030204" pitchFamily="18" charset="0"/>
                              </a:rPr>
                            </m:ctrlPr>
                          </m:sSubPr>
                          <m:e>
                            <m:r>
                              <a:rPr lang="en-US" sz="1600" b="0" i="1" smtClean="0">
                                <a:solidFill>
                                  <a:schemeClr val="accent1"/>
                                </a:solidFill>
                                <a:effectLst/>
                                <a:latin typeface="Cambria Math" panose="02040503050406030204" pitchFamily="18" charset="0"/>
                              </a:rPr>
                              <m:t>𝜎</m:t>
                            </m:r>
                          </m:e>
                          <m:sub>
                            <m:r>
                              <a:rPr lang="en-US" sz="1600" b="0" i="1" smtClean="0">
                                <a:solidFill>
                                  <a:schemeClr val="accent1"/>
                                </a:solidFill>
                                <a:effectLst/>
                                <a:latin typeface="Cambria Math" panose="02040503050406030204" pitchFamily="18" charset="0"/>
                              </a:rPr>
                              <m:t>1</m:t>
                            </m:r>
                          </m:sub>
                        </m:sSub>
                      </m:e>
                    </m:d>
                    <m:r>
                      <a:rPr lang="en-US" sz="1600" b="0" i="1" smtClean="0">
                        <a:solidFill>
                          <a:schemeClr val="accent1"/>
                        </a:solidFill>
                        <a:effectLst/>
                        <a:latin typeface="Cambria Math" panose="02040503050406030204" pitchFamily="18" charset="0"/>
                      </a:rPr>
                      <m:t>,…</m:t>
                    </m:r>
                  </m:oMath>
                </a14:m>
                <a:r>
                  <a:rPr lang="en-US" sz="1600">
                    <a:solidFill>
                      <a:schemeClr val="accent1"/>
                    </a:solidFill>
                    <a:effectLst/>
                    <a:latin typeface="Helvetica Neue" panose="02000503000000020004" pitchFamily="2" charset="0"/>
                  </a:rPr>
                  <a:t> </a:t>
                </a:r>
                <a:endParaRPr lang="en-US" sz="1600">
                  <a:solidFill>
                    <a:srgbClr val="000000"/>
                  </a:solidFill>
                  <a:effectLst/>
                  <a:latin typeface="Helvetica Neue" panose="02000503000000020004" pitchFamily="2" charset="0"/>
                </a:endParaRPr>
              </a:p>
            </p:txBody>
          </p:sp>
        </mc:Choice>
        <mc:Fallback xmlns="">
          <p:sp>
            <p:nvSpPr>
              <p:cNvPr id="2" name="Text Placeholder 1">
                <a:extLst>
                  <a:ext uri="{FF2B5EF4-FFF2-40B4-BE49-F238E27FC236}">
                    <a16:creationId xmlns:a16="http://schemas.microsoft.com/office/drawing/2014/main" id="{8E264DA7-EEDC-6700-D3FA-75E97C126443}"/>
                  </a:ext>
                </a:extLst>
              </p:cNvPr>
              <p:cNvSpPr>
                <a:spLocks noGrp="1" noRot="1" noChangeAspect="1" noMove="1" noResize="1" noEditPoints="1" noAdjustHandles="1" noChangeArrowheads="1" noChangeShapeType="1" noTextEdit="1"/>
              </p:cNvSpPr>
              <p:nvPr>
                <p:ph type="body" idx="1"/>
              </p:nvPr>
            </p:nvSpPr>
            <p:spPr>
              <a:xfrm>
                <a:off x="530872" y="1017724"/>
                <a:ext cx="8082255" cy="4125775"/>
              </a:xfrm>
              <a:blipFill>
                <a:blip r:embed="rId3"/>
                <a:stretch>
                  <a:fillRect r="-45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F9B8B286-7DD2-FADD-B22D-CC28EAF60008}"/>
              </a:ext>
            </a:extLst>
          </p:cNvPr>
          <p:cNvSpPr>
            <a:spLocks noGrp="1"/>
          </p:cNvSpPr>
          <p:nvPr>
            <p:ph type="title"/>
          </p:nvPr>
        </p:nvSpPr>
        <p:spPr/>
        <p:txBody>
          <a:bodyPr/>
          <a:lstStyle/>
          <a:p>
            <a:r>
              <a:rPr lang="en-US"/>
              <a:t>Transition Systems</a:t>
            </a:r>
          </a:p>
        </p:txBody>
      </p:sp>
    </p:spTree>
    <p:extLst>
      <p:ext uri="{BB962C8B-B14F-4D97-AF65-F5344CB8AC3E}">
        <p14:creationId xmlns:p14="http://schemas.microsoft.com/office/powerpoint/2010/main" val="7689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D849A861-B945-36E5-9132-E2321D8011AE}"/>
            </a:ext>
          </a:extLst>
        </p:cNvPr>
        <p:cNvGrpSpPr/>
        <p:nvPr/>
      </p:nvGrpSpPr>
      <p:grpSpPr>
        <a:xfrm>
          <a:off x="0" y="0"/>
          <a:ext cx="0" cy="0"/>
          <a:chOff x="0" y="0"/>
          <a:chExt cx="0" cy="0"/>
        </a:xfrm>
      </p:grpSpPr>
      <p:sp>
        <p:nvSpPr>
          <p:cNvPr id="233" name="Google Shape;233;p30">
            <a:extLst>
              <a:ext uri="{FF2B5EF4-FFF2-40B4-BE49-F238E27FC236}">
                <a16:creationId xmlns:a16="http://schemas.microsoft.com/office/drawing/2014/main" id="{D848F843-1314-F766-672E-069724023E68}"/>
              </a:ext>
            </a:extLst>
          </p:cNvPr>
          <p:cNvSpPr/>
          <p:nvPr/>
        </p:nvSpPr>
        <p:spPr>
          <a:xfrm>
            <a:off x="4675178" y="2463350"/>
            <a:ext cx="3408942" cy="728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30">
            <a:extLst>
              <a:ext uri="{FF2B5EF4-FFF2-40B4-BE49-F238E27FC236}">
                <a16:creationId xmlns:a16="http://schemas.microsoft.com/office/drawing/2014/main" id="{14B792E5-070E-29A9-F98C-A6FBE46677BE}"/>
              </a:ext>
            </a:extLst>
          </p:cNvPr>
          <p:cNvSpPr txBox="1">
            <a:spLocks noGrp="1"/>
          </p:cNvSpPr>
          <p:nvPr>
            <p:ph type="title"/>
          </p:nvPr>
        </p:nvSpPr>
        <p:spPr>
          <a:xfrm>
            <a:off x="4817164" y="2404200"/>
            <a:ext cx="312496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Approach</a:t>
            </a:r>
            <a:endParaRPr dirty="0">
              <a:latin typeface="Aharoni" panose="02010803020104030203" pitchFamily="2" charset="-79"/>
              <a:cs typeface="Aharoni" panose="02010803020104030203" pitchFamily="2" charset="-79"/>
            </a:endParaRPr>
          </a:p>
        </p:txBody>
      </p:sp>
      <p:sp>
        <p:nvSpPr>
          <p:cNvPr id="235" name="Google Shape;235;p30">
            <a:extLst>
              <a:ext uri="{FF2B5EF4-FFF2-40B4-BE49-F238E27FC236}">
                <a16:creationId xmlns:a16="http://schemas.microsoft.com/office/drawing/2014/main" id="{6809497A-7835-8FE2-F637-713CF5D9863D}"/>
              </a:ext>
            </a:extLst>
          </p:cNvPr>
          <p:cNvSpPr txBox="1">
            <a:spLocks noGrp="1"/>
          </p:cNvSpPr>
          <p:nvPr>
            <p:ph type="subTitle" idx="1"/>
          </p:nvPr>
        </p:nvSpPr>
        <p:spPr>
          <a:xfrm>
            <a:off x="5043298" y="3365025"/>
            <a:ext cx="3225331" cy="151119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Font typeface="+mj-lt"/>
              <a:buAutoNum type="arabicPeriod"/>
            </a:pPr>
            <a:r>
              <a:rPr lang="en-US" dirty="0"/>
              <a:t>Discovery of Actual Cause</a:t>
            </a:r>
          </a:p>
          <a:p>
            <a:pPr marL="342900" lvl="0" indent="-342900" algn="l" rtl="0">
              <a:spcBef>
                <a:spcPts val="0"/>
              </a:spcBef>
              <a:spcAft>
                <a:spcPts val="0"/>
              </a:spcAft>
              <a:buFont typeface="+mj-lt"/>
              <a:buAutoNum type="arabicPeriod"/>
            </a:pPr>
            <a:r>
              <a:rPr lang="en-US" dirty="0"/>
              <a:t>Under/Over Approximation</a:t>
            </a:r>
          </a:p>
          <a:p>
            <a:pPr marL="342900" lvl="0" indent="-342900" algn="l" rtl="0">
              <a:spcBef>
                <a:spcPts val="0"/>
              </a:spcBef>
              <a:spcAft>
                <a:spcPts val="0"/>
              </a:spcAft>
              <a:buFont typeface="+mj-lt"/>
              <a:buAutoNum type="arabicPeriod"/>
            </a:pPr>
            <a:r>
              <a:rPr lang="en-US" dirty="0"/>
              <a:t>Abstraction-Refinement Approach</a:t>
            </a:r>
          </a:p>
          <a:p>
            <a:pPr marL="342900" lvl="0" indent="-342900" algn="l" rtl="0">
              <a:spcBef>
                <a:spcPts val="0"/>
              </a:spcBef>
              <a:spcAft>
                <a:spcPts val="0"/>
              </a:spcAft>
              <a:buFont typeface="+mj-lt"/>
              <a:buAutoNum type="arabicPeriod"/>
            </a:pPr>
            <a:r>
              <a:rPr lang="en-US" dirty="0"/>
              <a:t>Soundness of the Algorithm</a:t>
            </a:r>
          </a:p>
          <a:p>
            <a:pPr marL="342900" lvl="0" indent="-342900" algn="l" rtl="0">
              <a:spcBef>
                <a:spcPts val="0"/>
              </a:spcBef>
              <a:spcAft>
                <a:spcPts val="0"/>
              </a:spcAft>
              <a:buFont typeface="+mj-lt"/>
              <a:buAutoNum type="arabicPeriod"/>
            </a:pPr>
            <a:endParaRPr dirty="0"/>
          </a:p>
        </p:txBody>
      </p:sp>
      <p:sp>
        <p:nvSpPr>
          <p:cNvPr id="236" name="Google Shape;236;p30">
            <a:extLst>
              <a:ext uri="{FF2B5EF4-FFF2-40B4-BE49-F238E27FC236}">
                <a16:creationId xmlns:a16="http://schemas.microsoft.com/office/drawing/2014/main" id="{4D95180E-4716-A2A3-72F1-3A550D45E53B}"/>
              </a:ext>
            </a:extLst>
          </p:cNvPr>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2</a:t>
            </a:r>
            <a:endParaRPr dirty="0">
              <a:latin typeface="Aharoni" panose="02010803020104030203" pitchFamily="2" charset="-79"/>
              <a:cs typeface="Aharoni" panose="02010803020104030203" pitchFamily="2" charset="-79"/>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82A1D1D-51CD-7DE8-DABF-869D2F738944}"/>
              </a:ext>
            </a:extLst>
          </p:cNvPr>
          <p:cNvPicPr>
            <a:picLocks noChangeAspect="1"/>
          </p:cNvPicPr>
          <p:nvPr/>
        </p:nvPicPr>
        <p:blipFill>
          <a:blip r:embed="rId3"/>
          <a:stretch>
            <a:fillRect/>
          </a:stretch>
        </p:blipFill>
        <p:spPr>
          <a:xfrm>
            <a:off x="1059880" y="1231675"/>
            <a:ext cx="2680150" cy="2680150"/>
          </a:xfrm>
          <a:prstGeom prst="rect">
            <a:avLst/>
          </a:prstGeom>
        </p:spPr>
      </p:pic>
      <p:sp>
        <p:nvSpPr>
          <p:cNvPr id="2" name="TextBox 1">
            <a:extLst>
              <a:ext uri="{FF2B5EF4-FFF2-40B4-BE49-F238E27FC236}">
                <a16:creationId xmlns:a16="http://schemas.microsoft.com/office/drawing/2014/main" id="{98E38876-C4FF-B428-4501-2B6E54B0EFFE}"/>
              </a:ext>
            </a:extLst>
          </p:cNvPr>
          <p:cNvSpPr txBox="1"/>
          <p:nvPr/>
        </p:nvSpPr>
        <p:spPr>
          <a:xfrm>
            <a:off x="8576216" y="4866501"/>
            <a:ext cx="567784" cy="276999"/>
          </a:xfrm>
          <a:prstGeom prst="rect">
            <a:avLst/>
          </a:prstGeom>
          <a:noFill/>
        </p:spPr>
        <p:txBody>
          <a:bodyPr wrap="none" rtlCol="0">
            <a:spAutoFit/>
          </a:bodyPr>
          <a:lstStyle/>
          <a:p>
            <a:r>
              <a:rPr lang="en-US" sz="1200" dirty="0"/>
              <a:t>11/34</a:t>
            </a:r>
          </a:p>
        </p:txBody>
      </p:sp>
    </p:spTree>
    <p:extLst>
      <p:ext uri="{BB962C8B-B14F-4D97-AF65-F5344CB8AC3E}">
        <p14:creationId xmlns:p14="http://schemas.microsoft.com/office/powerpoint/2010/main" val="3493890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284E2-0CB2-C0D9-868D-3A9A7FBB4D2F}"/>
              </a:ext>
            </a:extLst>
          </p:cNvPr>
          <p:cNvSpPr>
            <a:spLocks noGrp="1"/>
          </p:cNvSpPr>
          <p:nvPr>
            <p:ph type="title"/>
          </p:nvPr>
        </p:nvSpPr>
        <p:spPr>
          <a:xfrm>
            <a:off x="720000" y="445025"/>
            <a:ext cx="8388636" cy="572700"/>
          </a:xfrm>
        </p:spPr>
        <p:txBody>
          <a:bodyPr/>
          <a:lstStyle/>
          <a:p>
            <a:r>
              <a:rPr lang="en-US" dirty="0">
                <a:latin typeface="Aharoni" panose="02010803020104030203" pitchFamily="2" charset="-79"/>
                <a:cs typeface="Aharoni" panose="02010803020104030203" pitchFamily="2" charset="-79"/>
              </a:rPr>
              <a:t>Discovery of Actual Cause </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164B47F9-7009-00F2-9E3F-59B41583CF94}"/>
              </a:ext>
            </a:extLst>
          </p:cNvPr>
          <p:cNvPicPr>
            <a:picLocks noChangeAspect="1"/>
          </p:cNvPicPr>
          <p:nvPr/>
        </p:nvPicPr>
        <p:blipFill>
          <a:blip r:embed="rId3"/>
          <a:stretch>
            <a:fillRect/>
          </a:stretch>
        </p:blipFill>
        <p:spPr>
          <a:xfrm>
            <a:off x="3654600" y="1844270"/>
            <a:ext cx="1834799" cy="1834799"/>
          </a:xfrm>
          <a:prstGeom prst="rect">
            <a:avLst/>
          </a:prstGeom>
        </p:spPr>
      </p:pic>
      <p:sp>
        <p:nvSpPr>
          <p:cNvPr id="8" name="TextBox 7">
            <a:extLst>
              <a:ext uri="{FF2B5EF4-FFF2-40B4-BE49-F238E27FC236}">
                <a16:creationId xmlns:a16="http://schemas.microsoft.com/office/drawing/2014/main" id="{CE94537B-B295-51C0-492A-44D1DF446B81}"/>
              </a:ext>
            </a:extLst>
          </p:cNvPr>
          <p:cNvSpPr txBox="1"/>
          <p:nvPr/>
        </p:nvSpPr>
        <p:spPr>
          <a:xfrm>
            <a:off x="720000" y="3219990"/>
            <a:ext cx="2177199"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HP Constraints</a:t>
            </a:r>
          </a:p>
        </p:txBody>
      </p:sp>
      <p:sp>
        <p:nvSpPr>
          <p:cNvPr id="9" name="TextBox 8">
            <a:extLst>
              <a:ext uri="{FF2B5EF4-FFF2-40B4-BE49-F238E27FC236}">
                <a16:creationId xmlns:a16="http://schemas.microsoft.com/office/drawing/2014/main" id="{56CA672E-B80F-3E44-A62D-2C9DAB41605B}"/>
              </a:ext>
            </a:extLst>
          </p:cNvPr>
          <p:cNvSpPr txBox="1"/>
          <p:nvPr/>
        </p:nvSpPr>
        <p:spPr>
          <a:xfrm>
            <a:off x="857857" y="2144350"/>
            <a:ext cx="1891865"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Causal Model</a:t>
            </a:r>
          </a:p>
        </p:txBody>
      </p:sp>
      <p:sp>
        <p:nvSpPr>
          <p:cNvPr id="10" name="Right Arrow 9">
            <a:extLst>
              <a:ext uri="{FF2B5EF4-FFF2-40B4-BE49-F238E27FC236}">
                <a16:creationId xmlns:a16="http://schemas.microsoft.com/office/drawing/2014/main" id="{DAF95112-9774-8413-D123-FB0A97657CA5}"/>
              </a:ext>
            </a:extLst>
          </p:cNvPr>
          <p:cNvSpPr/>
          <p:nvPr/>
        </p:nvSpPr>
        <p:spPr>
          <a:xfrm>
            <a:off x="2833370" y="2206334"/>
            <a:ext cx="779406" cy="245364"/>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4F56CF8B-3BAC-6D7E-6EA2-61CBA4738975}"/>
              </a:ext>
            </a:extLst>
          </p:cNvPr>
          <p:cNvSpPr/>
          <p:nvPr/>
        </p:nvSpPr>
        <p:spPr>
          <a:xfrm>
            <a:off x="2875194" y="3281974"/>
            <a:ext cx="737582" cy="245364"/>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6B3E6ABF-FCFF-92D0-4342-FC35AD84A664}"/>
              </a:ext>
            </a:extLst>
          </p:cNvPr>
          <p:cNvSpPr/>
          <p:nvPr/>
        </p:nvSpPr>
        <p:spPr>
          <a:xfrm rot="19840749">
            <a:off x="5506232" y="2589268"/>
            <a:ext cx="824945" cy="243713"/>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15A21419-7A9A-6BFA-BA96-6E3DB27F4707}"/>
              </a:ext>
            </a:extLst>
          </p:cNvPr>
          <p:cNvSpPr/>
          <p:nvPr/>
        </p:nvSpPr>
        <p:spPr>
          <a:xfrm rot="1831538">
            <a:off x="5508338" y="3211974"/>
            <a:ext cx="824945" cy="243713"/>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B6C871-2DFF-C34D-1D81-A12CF5AAC4D1}"/>
              </a:ext>
            </a:extLst>
          </p:cNvPr>
          <p:cNvSpPr txBox="1"/>
          <p:nvPr/>
        </p:nvSpPr>
        <p:spPr>
          <a:xfrm>
            <a:off x="6338009" y="2341793"/>
            <a:ext cx="2177199" cy="369332"/>
          </a:xfrm>
          <a:prstGeom prst="rect">
            <a:avLst/>
          </a:prstGeom>
          <a:noFill/>
        </p:spPr>
        <p:txBody>
          <a:bodyPr wrap="none" rtlCol="0">
            <a:spAutoFit/>
          </a:bodyPr>
          <a:lstStyle/>
          <a:p>
            <a:r>
              <a:rPr lang="en-US" sz="1800" b="1" dirty="0">
                <a:solidFill>
                  <a:srgbClr val="042962"/>
                </a:solidFill>
                <a:latin typeface="Andale Mono" panose="020B0509000000000004" pitchFamily="49" charset="0"/>
                <a:cs typeface="Arima Madurai Bold" pitchFamily="2" charset="77"/>
              </a:rPr>
              <a:t>Yes (+witness)</a:t>
            </a:r>
          </a:p>
        </p:txBody>
      </p:sp>
      <p:sp>
        <p:nvSpPr>
          <p:cNvPr id="16" name="TextBox 15">
            <a:extLst>
              <a:ext uri="{FF2B5EF4-FFF2-40B4-BE49-F238E27FC236}">
                <a16:creationId xmlns:a16="http://schemas.microsoft.com/office/drawing/2014/main" id="{53B3866D-8CF3-DCE0-DE28-272697EE0646}"/>
              </a:ext>
            </a:extLst>
          </p:cNvPr>
          <p:cNvSpPr txBox="1"/>
          <p:nvPr/>
        </p:nvSpPr>
        <p:spPr>
          <a:xfrm>
            <a:off x="6338008" y="3281974"/>
            <a:ext cx="470000" cy="369332"/>
          </a:xfrm>
          <a:prstGeom prst="rect">
            <a:avLst/>
          </a:prstGeom>
          <a:noFill/>
        </p:spPr>
        <p:txBody>
          <a:bodyPr wrap="none" rtlCol="0">
            <a:spAutoFit/>
          </a:bodyPr>
          <a:lstStyle/>
          <a:p>
            <a:r>
              <a:rPr lang="en-US" sz="1800" b="1">
                <a:solidFill>
                  <a:schemeClr val="bg2"/>
                </a:solidFill>
                <a:latin typeface="Andale Mono" panose="020B0509000000000004" pitchFamily="49" charset="0"/>
                <a:cs typeface="Arima Madurai Bold" pitchFamily="2" charset="77"/>
              </a:rPr>
              <a:t>No</a:t>
            </a:r>
          </a:p>
        </p:txBody>
      </p:sp>
      <p:sp>
        <p:nvSpPr>
          <p:cNvPr id="2" name="TextBox 1">
            <a:extLst>
              <a:ext uri="{FF2B5EF4-FFF2-40B4-BE49-F238E27FC236}">
                <a16:creationId xmlns:a16="http://schemas.microsoft.com/office/drawing/2014/main" id="{F3512B97-B3E4-B3A4-FD90-C52865E4FB36}"/>
              </a:ext>
            </a:extLst>
          </p:cNvPr>
          <p:cNvSpPr txBox="1"/>
          <p:nvPr/>
        </p:nvSpPr>
        <p:spPr>
          <a:xfrm>
            <a:off x="8540852" y="4866501"/>
            <a:ext cx="567784" cy="276999"/>
          </a:xfrm>
          <a:prstGeom prst="rect">
            <a:avLst/>
          </a:prstGeom>
          <a:noFill/>
        </p:spPr>
        <p:txBody>
          <a:bodyPr wrap="none" rtlCol="0">
            <a:spAutoFit/>
          </a:bodyPr>
          <a:lstStyle/>
          <a:p>
            <a:r>
              <a:rPr lang="en-US" sz="1200" dirty="0"/>
              <a:t>12/34</a:t>
            </a:r>
          </a:p>
        </p:txBody>
      </p:sp>
    </p:spTree>
    <p:extLst>
      <p:ext uri="{BB962C8B-B14F-4D97-AF65-F5344CB8AC3E}">
        <p14:creationId xmlns:p14="http://schemas.microsoft.com/office/powerpoint/2010/main" val="77112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animBg="1"/>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C3CDA-4438-F7EB-5A8A-C8599AD02E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6D0E16-AA38-CB00-0AD7-49487781D440}"/>
              </a:ext>
            </a:extLst>
          </p:cNvPr>
          <p:cNvSpPr>
            <a:spLocks noGrp="1"/>
          </p:cNvSpPr>
          <p:nvPr>
            <p:ph type="title"/>
          </p:nvPr>
        </p:nvSpPr>
        <p:spPr/>
        <p:txBody>
          <a:bodyPr/>
          <a:lstStyle/>
          <a:p>
            <a:pPr marR="0" algn="l" rtl="1">
              <a:lnSpc>
                <a:spcPct val="100000"/>
              </a:lnSpc>
              <a:spcBef>
                <a:spcPts val="0"/>
              </a:spcBef>
              <a:spcAft>
                <a:spcPts val="0"/>
              </a:spcAft>
              <a:buClr>
                <a:srgbClr val="FFFFFF"/>
              </a:buClr>
              <a:buSzPts val="3200"/>
              <a:buFont typeface="Alfa Slab One"/>
              <a:buNone/>
            </a:pPr>
            <a:r>
              <a:rPr lang="en-US" dirty="0">
                <a:latin typeface="Aharoni" panose="02010803020104030203" pitchFamily="2" charset="-79"/>
                <a:cs typeface="Aharoni" panose="02010803020104030203" pitchFamily="2" charset="-79"/>
              </a:rPr>
              <a:t>Modified Framework </a:t>
            </a:r>
          </a:p>
        </p:txBody>
      </p:sp>
      <p:cxnSp>
        <p:nvCxnSpPr>
          <p:cNvPr id="5" name="Straight Connector 4">
            <a:extLst>
              <a:ext uri="{FF2B5EF4-FFF2-40B4-BE49-F238E27FC236}">
                <a16:creationId xmlns:a16="http://schemas.microsoft.com/office/drawing/2014/main" id="{18D2ADC5-A894-4D65-BC65-21E76569D284}"/>
              </a:ext>
            </a:extLst>
          </p:cNvPr>
          <p:cNvCxnSpPr/>
          <p:nvPr/>
        </p:nvCxnSpPr>
        <p:spPr>
          <a:xfrm>
            <a:off x="4553147" y="1159497"/>
            <a:ext cx="0" cy="398400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7" name="Right Arrow 6">
            <a:extLst>
              <a:ext uri="{FF2B5EF4-FFF2-40B4-BE49-F238E27FC236}">
                <a16:creationId xmlns:a16="http://schemas.microsoft.com/office/drawing/2014/main" id="{EB42A4BF-55D4-314E-91F0-0DE7C2070AAE}"/>
              </a:ext>
            </a:extLst>
          </p:cNvPr>
          <p:cNvSpPr/>
          <p:nvPr/>
        </p:nvSpPr>
        <p:spPr>
          <a:xfrm>
            <a:off x="3592523" y="3151497"/>
            <a:ext cx="1921247" cy="1227708"/>
          </a:xfrm>
          <a:prstGeom prst="rightArrow">
            <a:avLst>
              <a:gd name="adj1" fmla="val 50000"/>
              <a:gd name="adj2" fmla="val 402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More Operational</a:t>
            </a:r>
          </a:p>
        </p:txBody>
      </p:sp>
      <p:sp>
        <p:nvSpPr>
          <p:cNvPr id="9" name="Rounded Rectangle 8">
            <a:extLst>
              <a:ext uri="{FF2B5EF4-FFF2-40B4-BE49-F238E27FC236}">
                <a16:creationId xmlns:a16="http://schemas.microsoft.com/office/drawing/2014/main" id="{D2DFDF15-1B7B-42BD-EC0E-2834F20B06DC}"/>
              </a:ext>
            </a:extLst>
          </p:cNvPr>
          <p:cNvSpPr/>
          <p:nvPr/>
        </p:nvSpPr>
        <p:spPr>
          <a:xfrm>
            <a:off x="532193" y="2722513"/>
            <a:ext cx="2271860" cy="941968"/>
          </a:xfrm>
          <a:prstGeom prst="roundRect">
            <a:avLst/>
          </a:prstGeom>
          <a:noFill/>
          <a:ln w="635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b="1" dirty="0"/>
              <a:t>Causal Model</a:t>
            </a:r>
          </a:p>
        </p:txBody>
      </p:sp>
      <p:sp>
        <p:nvSpPr>
          <p:cNvPr id="11" name="Rounded Rectangle 10">
            <a:extLst>
              <a:ext uri="{FF2B5EF4-FFF2-40B4-BE49-F238E27FC236}">
                <a16:creationId xmlns:a16="http://schemas.microsoft.com/office/drawing/2014/main" id="{E53F242B-3FB6-52CD-0622-E47F10B8EF8A}"/>
              </a:ext>
            </a:extLst>
          </p:cNvPr>
          <p:cNvSpPr/>
          <p:nvPr/>
        </p:nvSpPr>
        <p:spPr>
          <a:xfrm>
            <a:off x="532193" y="3974272"/>
            <a:ext cx="2271860" cy="945105"/>
          </a:xfrm>
          <a:prstGeom prst="roundRect">
            <a:avLst/>
          </a:prstGeom>
          <a:noFill/>
          <a:ln w="635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b="1" dirty="0"/>
              <a:t>HP Constraints </a:t>
            </a:r>
          </a:p>
        </p:txBody>
      </p:sp>
      <p:sp>
        <p:nvSpPr>
          <p:cNvPr id="16" name="Rounded Rectangle 15">
            <a:extLst>
              <a:ext uri="{FF2B5EF4-FFF2-40B4-BE49-F238E27FC236}">
                <a16:creationId xmlns:a16="http://schemas.microsoft.com/office/drawing/2014/main" id="{25ECC668-21BF-A663-C086-8D17A0E3AA12}"/>
              </a:ext>
            </a:extLst>
          </p:cNvPr>
          <p:cNvSpPr/>
          <p:nvPr/>
        </p:nvSpPr>
        <p:spPr>
          <a:xfrm>
            <a:off x="6339947" y="2719376"/>
            <a:ext cx="2271860" cy="945105"/>
          </a:xfrm>
          <a:prstGeom prst="roundRect">
            <a:avLst/>
          </a:prstGeom>
          <a:noFill/>
          <a:ln w="635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b="1" dirty="0"/>
              <a:t>Transition Systems</a:t>
            </a:r>
          </a:p>
        </p:txBody>
      </p:sp>
      <p:sp>
        <p:nvSpPr>
          <p:cNvPr id="17" name="Rounded Rectangle 16">
            <a:extLst>
              <a:ext uri="{FF2B5EF4-FFF2-40B4-BE49-F238E27FC236}">
                <a16:creationId xmlns:a16="http://schemas.microsoft.com/office/drawing/2014/main" id="{02D4E2F4-50A2-78ED-2267-1A1931E2B7EF}"/>
              </a:ext>
            </a:extLst>
          </p:cNvPr>
          <p:cNvSpPr/>
          <p:nvPr/>
        </p:nvSpPr>
        <p:spPr>
          <a:xfrm>
            <a:off x="6339946" y="3974271"/>
            <a:ext cx="2271860" cy="945106"/>
          </a:xfrm>
          <a:prstGeom prst="roundRect">
            <a:avLst/>
          </a:prstGeom>
          <a:noFill/>
          <a:ln w="635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b="1" dirty="0"/>
              <a:t>SMT Constraints </a:t>
            </a: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DA775951-3948-5DCE-815C-A4851A11F2E0}"/>
              </a:ext>
            </a:extLst>
          </p:cNvPr>
          <p:cNvPicPr>
            <a:picLocks noChangeAspect="1"/>
          </p:cNvPicPr>
          <p:nvPr/>
        </p:nvPicPr>
        <p:blipFill>
          <a:blip r:embed="rId3"/>
          <a:stretch>
            <a:fillRect/>
          </a:stretch>
        </p:blipFill>
        <p:spPr>
          <a:xfrm>
            <a:off x="996908" y="1199038"/>
            <a:ext cx="1473871" cy="1473871"/>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1F325620-2328-F625-87E3-CCCE1B09E6F5}"/>
              </a:ext>
            </a:extLst>
          </p:cNvPr>
          <p:cNvPicPr>
            <a:picLocks noChangeAspect="1"/>
          </p:cNvPicPr>
          <p:nvPr/>
        </p:nvPicPr>
        <p:blipFill>
          <a:blip r:embed="rId4"/>
          <a:stretch>
            <a:fillRect/>
          </a:stretch>
        </p:blipFill>
        <p:spPr>
          <a:xfrm>
            <a:off x="6738940" y="1199037"/>
            <a:ext cx="1473872" cy="1473872"/>
          </a:xfrm>
          <a:prstGeom prst="rect">
            <a:avLst/>
          </a:prstGeom>
        </p:spPr>
      </p:pic>
      <p:sp>
        <p:nvSpPr>
          <p:cNvPr id="2" name="TextBox 1">
            <a:extLst>
              <a:ext uri="{FF2B5EF4-FFF2-40B4-BE49-F238E27FC236}">
                <a16:creationId xmlns:a16="http://schemas.microsoft.com/office/drawing/2014/main" id="{DF211815-9F5F-057C-AF10-6544267E5FF9}"/>
              </a:ext>
            </a:extLst>
          </p:cNvPr>
          <p:cNvSpPr txBox="1"/>
          <p:nvPr/>
        </p:nvSpPr>
        <p:spPr>
          <a:xfrm>
            <a:off x="8576216" y="4871519"/>
            <a:ext cx="567784" cy="276999"/>
          </a:xfrm>
          <a:prstGeom prst="rect">
            <a:avLst/>
          </a:prstGeom>
          <a:noFill/>
        </p:spPr>
        <p:txBody>
          <a:bodyPr wrap="none" rtlCol="0">
            <a:spAutoFit/>
          </a:bodyPr>
          <a:lstStyle/>
          <a:p>
            <a:r>
              <a:rPr lang="en-US" sz="1200" dirty="0"/>
              <a:t>13/34</a:t>
            </a:r>
          </a:p>
        </p:txBody>
      </p:sp>
    </p:spTree>
    <p:extLst>
      <p:ext uri="{BB962C8B-B14F-4D97-AF65-F5344CB8AC3E}">
        <p14:creationId xmlns:p14="http://schemas.microsoft.com/office/powerpoint/2010/main" val="42075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4D515B-8D3B-E1DE-1A61-B8B8950967AA}"/>
              </a:ext>
            </a:extLst>
          </p:cNvPr>
          <p:cNvSpPr>
            <a:spLocks noGrp="1"/>
          </p:cNvSpPr>
          <p:nvPr>
            <p:ph type="title"/>
          </p:nvPr>
        </p:nvSpPr>
        <p:spPr/>
        <p:txBody>
          <a:bodyPr/>
          <a:lstStyle/>
          <a:p>
            <a:r>
              <a:rPr lang="en-US">
                <a:latin typeface="Aharoni" panose="02010803020104030203" pitchFamily="2" charset="-79"/>
                <a:cs typeface="Aharoni" panose="02010803020104030203" pitchFamily="2" charset="-79"/>
              </a:rPr>
              <a:t>Transition Systems</a:t>
            </a:r>
          </a:p>
        </p:txBody>
      </p:sp>
      <p:sp>
        <p:nvSpPr>
          <p:cNvPr id="4" name="Oval 3">
            <a:extLst>
              <a:ext uri="{FF2B5EF4-FFF2-40B4-BE49-F238E27FC236}">
                <a16:creationId xmlns:a16="http://schemas.microsoft.com/office/drawing/2014/main" id="{67132BC0-1DDF-99D5-A31A-F3F47BA4E793}"/>
              </a:ext>
            </a:extLst>
          </p:cNvPr>
          <p:cNvSpPr/>
          <p:nvPr/>
        </p:nvSpPr>
        <p:spPr>
          <a:xfrm>
            <a:off x="285433" y="2574562"/>
            <a:ext cx="1510528" cy="73952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i="1">
                <a:solidFill>
                  <a:schemeClr val="accent1"/>
                </a:solidFill>
              </a:rPr>
              <a:t>pos(0)</a:t>
            </a:r>
            <a:r>
              <a:rPr lang="en-US" sz="1000">
                <a:solidFill>
                  <a:schemeClr val="accent1"/>
                </a:solidFill>
              </a:rPr>
              <a:t> = 0.1</a:t>
            </a:r>
          </a:p>
          <a:p>
            <a:pPr algn="ctr"/>
            <a:r>
              <a:rPr lang="en-US" sz="1000" i="1">
                <a:solidFill>
                  <a:schemeClr val="accent1"/>
                </a:solidFill>
              </a:rPr>
              <a:t>vel(0) </a:t>
            </a:r>
            <a:r>
              <a:rPr lang="en-US" sz="1000">
                <a:solidFill>
                  <a:schemeClr val="accent1"/>
                </a:solidFill>
              </a:rPr>
              <a:t>= 0.02</a:t>
            </a:r>
          </a:p>
          <a:p>
            <a:pPr algn="ctr"/>
            <a:r>
              <a:rPr lang="en-US" sz="1000">
                <a:solidFill>
                  <a:schemeClr val="accent1"/>
                </a:solidFill>
              </a:rPr>
              <a:t>action(0) = 1 </a:t>
            </a:r>
          </a:p>
        </p:txBody>
      </p:sp>
      <p:sp>
        <p:nvSpPr>
          <p:cNvPr id="5" name="Oval 4">
            <a:extLst>
              <a:ext uri="{FF2B5EF4-FFF2-40B4-BE49-F238E27FC236}">
                <a16:creationId xmlns:a16="http://schemas.microsoft.com/office/drawing/2014/main" id="{13437029-088C-E6BB-8E18-E3C200A72ADD}"/>
              </a:ext>
            </a:extLst>
          </p:cNvPr>
          <p:cNvSpPr/>
          <p:nvPr/>
        </p:nvSpPr>
        <p:spPr>
          <a:xfrm>
            <a:off x="2202642" y="2574562"/>
            <a:ext cx="1510529" cy="73952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i="1">
                <a:solidFill>
                  <a:schemeClr val="accent1"/>
                </a:solidFill>
              </a:rPr>
              <a:t>pos(1)</a:t>
            </a:r>
            <a:r>
              <a:rPr lang="en-US" sz="1000">
                <a:solidFill>
                  <a:schemeClr val="accent1"/>
                </a:solidFill>
              </a:rPr>
              <a:t> = 0.2</a:t>
            </a:r>
          </a:p>
          <a:p>
            <a:pPr algn="ctr"/>
            <a:r>
              <a:rPr lang="en-US" sz="1000" i="1">
                <a:solidFill>
                  <a:schemeClr val="accent1"/>
                </a:solidFill>
              </a:rPr>
              <a:t>vel(1) </a:t>
            </a:r>
            <a:r>
              <a:rPr lang="en-US" sz="1000">
                <a:solidFill>
                  <a:schemeClr val="accent1"/>
                </a:solidFill>
              </a:rPr>
              <a:t>= 0.018</a:t>
            </a:r>
          </a:p>
          <a:p>
            <a:pPr algn="ctr"/>
            <a:r>
              <a:rPr lang="en-US" sz="1000">
                <a:solidFill>
                  <a:schemeClr val="accent1"/>
                </a:solidFill>
              </a:rPr>
              <a:t>action(1) = 1  </a:t>
            </a:r>
          </a:p>
        </p:txBody>
      </p:sp>
      <p:sp>
        <p:nvSpPr>
          <p:cNvPr id="6" name="Oval 5">
            <a:extLst>
              <a:ext uri="{FF2B5EF4-FFF2-40B4-BE49-F238E27FC236}">
                <a16:creationId xmlns:a16="http://schemas.microsoft.com/office/drawing/2014/main" id="{4CE28276-747C-5FAA-DBEF-A29E1F17C3EA}"/>
              </a:ext>
            </a:extLst>
          </p:cNvPr>
          <p:cNvSpPr/>
          <p:nvPr/>
        </p:nvSpPr>
        <p:spPr>
          <a:xfrm>
            <a:off x="5357575" y="2571750"/>
            <a:ext cx="1510529" cy="73952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i="1">
              <a:solidFill>
                <a:schemeClr val="accent1"/>
              </a:solidFill>
            </a:endParaRPr>
          </a:p>
          <a:p>
            <a:pPr algn="ctr"/>
            <a:r>
              <a:rPr lang="en-US" sz="1000" i="1">
                <a:solidFill>
                  <a:schemeClr val="accent1"/>
                </a:solidFill>
              </a:rPr>
              <a:t>pos(n-1)</a:t>
            </a:r>
            <a:r>
              <a:rPr lang="en-US" sz="1000">
                <a:solidFill>
                  <a:schemeClr val="accent1"/>
                </a:solidFill>
              </a:rPr>
              <a:t> = 0.5</a:t>
            </a:r>
          </a:p>
          <a:p>
            <a:pPr algn="ctr"/>
            <a:r>
              <a:rPr lang="en-US" sz="1000" i="1">
                <a:solidFill>
                  <a:schemeClr val="accent1"/>
                </a:solidFill>
              </a:rPr>
              <a:t>vel(n-1) </a:t>
            </a:r>
            <a:r>
              <a:rPr lang="en-US" sz="1000">
                <a:solidFill>
                  <a:schemeClr val="accent1"/>
                </a:solidFill>
              </a:rPr>
              <a:t>= 0</a:t>
            </a:r>
          </a:p>
          <a:p>
            <a:pPr algn="ctr"/>
            <a:r>
              <a:rPr lang="en-US" sz="1000">
                <a:solidFill>
                  <a:schemeClr val="accent1"/>
                </a:solidFill>
              </a:rPr>
              <a:t>action(n-1) = 1  </a:t>
            </a:r>
          </a:p>
          <a:p>
            <a:pPr algn="ctr"/>
            <a:endParaRPr lang="en-US" sz="1000">
              <a:solidFill>
                <a:schemeClr val="accent1"/>
              </a:solidFill>
            </a:endParaRPr>
          </a:p>
        </p:txBody>
      </p:sp>
      <p:sp>
        <p:nvSpPr>
          <p:cNvPr id="7" name="Oval 6">
            <a:extLst>
              <a:ext uri="{FF2B5EF4-FFF2-40B4-BE49-F238E27FC236}">
                <a16:creationId xmlns:a16="http://schemas.microsoft.com/office/drawing/2014/main" id="{82A53C94-B5D4-7186-EC39-D754DE436DC5}"/>
              </a:ext>
            </a:extLst>
          </p:cNvPr>
          <p:cNvSpPr/>
          <p:nvPr/>
        </p:nvSpPr>
        <p:spPr>
          <a:xfrm>
            <a:off x="7274785" y="2579583"/>
            <a:ext cx="1510527" cy="733942"/>
          </a:xfrm>
          <a:prstGeom prst="ellipse">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i="1">
              <a:solidFill>
                <a:schemeClr val="accent1"/>
              </a:solidFill>
            </a:endParaRPr>
          </a:p>
          <a:p>
            <a:pPr algn="ctr"/>
            <a:r>
              <a:rPr lang="en-US" sz="1000" i="1">
                <a:solidFill>
                  <a:schemeClr val="accent1"/>
                </a:solidFill>
              </a:rPr>
              <a:t>pos(n)</a:t>
            </a:r>
            <a:r>
              <a:rPr lang="en-US" sz="1000">
                <a:solidFill>
                  <a:schemeClr val="accent1"/>
                </a:solidFill>
              </a:rPr>
              <a:t> = 0.4</a:t>
            </a:r>
          </a:p>
          <a:p>
            <a:pPr algn="ctr"/>
            <a:r>
              <a:rPr lang="en-US" sz="1000" i="1">
                <a:solidFill>
                  <a:schemeClr val="accent1"/>
                </a:solidFill>
              </a:rPr>
              <a:t>pel(n) </a:t>
            </a:r>
            <a:r>
              <a:rPr lang="en-US" sz="1000">
                <a:solidFill>
                  <a:schemeClr val="accent1"/>
                </a:solidFill>
              </a:rPr>
              <a:t>= -0.01</a:t>
            </a:r>
          </a:p>
          <a:p>
            <a:pPr algn="ctr"/>
            <a:r>
              <a:rPr lang="en-US" sz="1000">
                <a:solidFill>
                  <a:schemeClr val="accent1"/>
                </a:solidFill>
              </a:rPr>
              <a:t>action(n) = 1  </a:t>
            </a:r>
          </a:p>
          <a:p>
            <a:pPr algn="ctr"/>
            <a:endParaRPr lang="en-US" sz="1000">
              <a:solidFill>
                <a:schemeClr val="accent1"/>
              </a:solidFill>
            </a:endParaRPr>
          </a:p>
        </p:txBody>
      </p:sp>
      <p:cxnSp>
        <p:nvCxnSpPr>
          <p:cNvPr id="8" name="Straight Arrow Connector 7">
            <a:extLst>
              <a:ext uri="{FF2B5EF4-FFF2-40B4-BE49-F238E27FC236}">
                <a16:creationId xmlns:a16="http://schemas.microsoft.com/office/drawing/2014/main" id="{96ABC66D-DE6F-00EA-D77C-83F7D014C319}"/>
              </a:ext>
            </a:extLst>
          </p:cNvPr>
          <p:cNvCxnSpPr>
            <a:cxnSpLocks/>
            <a:stCxn id="4" idx="6"/>
            <a:endCxn id="5" idx="2"/>
          </p:cNvCxnSpPr>
          <p:nvPr/>
        </p:nvCxnSpPr>
        <p:spPr>
          <a:xfrm>
            <a:off x="1795961" y="2944326"/>
            <a:ext cx="406681"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5FE9F2-531D-0CEB-0236-24E9FD48E8F0}"/>
              </a:ext>
            </a:extLst>
          </p:cNvPr>
          <p:cNvCxnSpPr>
            <a:cxnSpLocks/>
            <a:stCxn id="5" idx="6"/>
            <a:endCxn id="6" idx="2"/>
          </p:cNvCxnSpPr>
          <p:nvPr/>
        </p:nvCxnSpPr>
        <p:spPr>
          <a:xfrm flipV="1">
            <a:off x="3713171" y="2941511"/>
            <a:ext cx="1644404" cy="28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473DC93-AE18-A623-FFC5-E08C5A1DB101}"/>
              </a:ext>
            </a:extLst>
          </p:cNvPr>
          <p:cNvCxnSpPr>
            <a:cxnSpLocks/>
            <a:stCxn id="6" idx="6"/>
            <a:endCxn id="7" idx="2"/>
          </p:cNvCxnSpPr>
          <p:nvPr/>
        </p:nvCxnSpPr>
        <p:spPr>
          <a:xfrm>
            <a:off x="6868104" y="2941511"/>
            <a:ext cx="406681" cy="504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D6E85A4-01E8-93F4-A029-7B42EE932C1A}"/>
              </a:ext>
            </a:extLst>
          </p:cNvPr>
          <p:cNvSpPr txBox="1"/>
          <p:nvPr/>
        </p:nvSpPr>
        <p:spPr>
          <a:xfrm>
            <a:off x="3604669" y="1716613"/>
            <a:ext cx="1521570" cy="523220"/>
          </a:xfrm>
          <a:prstGeom prst="rect">
            <a:avLst/>
          </a:prstGeom>
          <a:noFill/>
        </p:spPr>
        <p:txBody>
          <a:bodyPr wrap="none" rtlCol="0">
            <a:spAutoFit/>
          </a:bodyPr>
          <a:lstStyle/>
          <a:p>
            <a:r>
              <a:rPr lang="en-US" sz="2800" b="1">
                <a:latin typeface="Andale Mono" panose="020B0509000000000004" pitchFamily="49" charset="0"/>
                <a:cs typeface="Arima Madurai Bold" pitchFamily="2" charset="77"/>
              </a:rPr>
              <a:t>States</a:t>
            </a:r>
          </a:p>
        </p:txBody>
      </p:sp>
      <p:sp>
        <p:nvSpPr>
          <p:cNvPr id="36" name="TextBox 35">
            <a:extLst>
              <a:ext uri="{FF2B5EF4-FFF2-40B4-BE49-F238E27FC236}">
                <a16:creationId xmlns:a16="http://schemas.microsoft.com/office/drawing/2014/main" id="{53793111-F162-1612-2B17-57279A52E667}"/>
              </a:ext>
            </a:extLst>
          </p:cNvPr>
          <p:cNvSpPr txBox="1"/>
          <p:nvPr/>
        </p:nvSpPr>
        <p:spPr>
          <a:xfrm>
            <a:off x="3217544" y="1697691"/>
            <a:ext cx="2635658" cy="523220"/>
          </a:xfrm>
          <a:prstGeom prst="rect">
            <a:avLst/>
          </a:prstGeom>
          <a:noFill/>
        </p:spPr>
        <p:txBody>
          <a:bodyPr wrap="none" rtlCol="0">
            <a:spAutoFit/>
          </a:bodyPr>
          <a:lstStyle/>
          <a:p>
            <a:r>
              <a:rPr lang="en-US" sz="2800" b="1">
                <a:latin typeface="Andale Mono" panose="020B0509000000000004" pitchFamily="49" charset="0"/>
                <a:cs typeface="Arima Madurai Bold" pitchFamily="2" charset="77"/>
              </a:rPr>
              <a:t>Transitions</a:t>
            </a:r>
          </a:p>
        </p:txBody>
      </p:sp>
      <p:sp>
        <p:nvSpPr>
          <p:cNvPr id="37" name="Down Arrow 36">
            <a:extLst>
              <a:ext uri="{FF2B5EF4-FFF2-40B4-BE49-F238E27FC236}">
                <a16:creationId xmlns:a16="http://schemas.microsoft.com/office/drawing/2014/main" id="{6E046497-CCB1-9124-D350-54111AA0758D}"/>
              </a:ext>
            </a:extLst>
          </p:cNvPr>
          <p:cNvSpPr/>
          <p:nvPr/>
        </p:nvSpPr>
        <p:spPr>
          <a:xfrm>
            <a:off x="939659" y="2008215"/>
            <a:ext cx="202077" cy="5174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2A14FD7-56D7-D3C0-A514-42772994ED35}"/>
              </a:ext>
            </a:extLst>
          </p:cNvPr>
          <p:cNvSpPr txBox="1"/>
          <p:nvPr/>
        </p:nvSpPr>
        <p:spPr>
          <a:xfrm>
            <a:off x="0" y="1559191"/>
            <a:ext cx="2242922" cy="400110"/>
          </a:xfrm>
          <a:prstGeom prst="rect">
            <a:avLst/>
          </a:prstGeom>
          <a:noFill/>
        </p:spPr>
        <p:txBody>
          <a:bodyPr wrap="none" rtlCol="0">
            <a:spAutoFit/>
          </a:bodyPr>
          <a:lstStyle/>
          <a:p>
            <a:r>
              <a:rPr lang="en-US" sz="2000" b="1">
                <a:latin typeface="Andale Mono" panose="020B0509000000000004" pitchFamily="49" charset="0"/>
                <a:cs typeface="Arima Madurai Bold" pitchFamily="2" charset="77"/>
              </a:rPr>
              <a:t>Initial state</a:t>
            </a:r>
          </a:p>
        </p:txBody>
      </p:sp>
      <p:sp>
        <p:nvSpPr>
          <p:cNvPr id="41" name="TextBox 40">
            <a:extLst>
              <a:ext uri="{FF2B5EF4-FFF2-40B4-BE49-F238E27FC236}">
                <a16:creationId xmlns:a16="http://schemas.microsoft.com/office/drawing/2014/main" id="{73A0833C-74D0-AA27-186E-DB66119F5637}"/>
              </a:ext>
            </a:extLst>
          </p:cNvPr>
          <p:cNvSpPr txBox="1"/>
          <p:nvPr/>
        </p:nvSpPr>
        <p:spPr>
          <a:xfrm>
            <a:off x="258037" y="3559210"/>
            <a:ext cx="1447832"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‘Not done’</a:t>
            </a:r>
          </a:p>
        </p:txBody>
      </p:sp>
      <p:sp>
        <p:nvSpPr>
          <p:cNvPr id="42" name="TextBox 41">
            <a:extLst>
              <a:ext uri="{FF2B5EF4-FFF2-40B4-BE49-F238E27FC236}">
                <a16:creationId xmlns:a16="http://schemas.microsoft.com/office/drawing/2014/main" id="{768FB1C3-19B2-E11F-6085-97F17D2BD847}"/>
              </a:ext>
            </a:extLst>
          </p:cNvPr>
          <p:cNvSpPr txBox="1"/>
          <p:nvPr/>
        </p:nvSpPr>
        <p:spPr>
          <a:xfrm>
            <a:off x="7277212" y="3563772"/>
            <a:ext cx="1827744"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‘Done failed’</a:t>
            </a:r>
          </a:p>
        </p:txBody>
      </p:sp>
      <p:sp>
        <p:nvSpPr>
          <p:cNvPr id="43" name="TextBox 42">
            <a:extLst>
              <a:ext uri="{FF2B5EF4-FFF2-40B4-BE49-F238E27FC236}">
                <a16:creationId xmlns:a16="http://schemas.microsoft.com/office/drawing/2014/main" id="{DB3B8D66-8DB7-E4E3-4DBA-D15698767EED}"/>
              </a:ext>
            </a:extLst>
          </p:cNvPr>
          <p:cNvSpPr txBox="1"/>
          <p:nvPr/>
        </p:nvSpPr>
        <p:spPr>
          <a:xfrm>
            <a:off x="5388923" y="3563772"/>
            <a:ext cx="1447832"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‘Not done’</a:t>
            </a:r>
          </a:p>
        </p:txBody>
      </p:sp>
      <p:sp>
        <p:nvSpPr>
          <p:cNvPr id="44" name="TextBox 43">
            <a:extLst>
              <a:ext uri="{FF2B5EF4-FFF2-40B4-BE49-F238E27FC236}">
                <a16:creationId xmlns:a16="http://schemas.microsoft.com/office/drawing/2014/main" id="{44B5A66C-1FE5-F924-1356-870B9B5E9BE8}"/>
              </a:ext>
            </a:extLst>
          </p:cNvPr>
          <p:cNvSpPr txBox="1"/>
          <p:nvPr/>
        </p:nvSpPr>
        <p:spPr>
          <a:xfrm>
            <a:off x="2265339" y="3580686"/>
            <a:ext cx="1447832"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‘Not done’</a:t>
            </a:r>
          </a:p>
        </p:txBody>
      </p:sp>
      <p:sp>
        <p:nvSpPr>
          <p:cNvPr id="45" name="TextBox 44">
            <a:extLst>
              <a:ext uri="{FF2B5EF4-FFF2-40B4-BE49-F238E27FC236}">
                <a16:creationId xmlns:a16="http://schemas.microsoft.com/office/drawing/2014/main" id="{291C6075-84D7-672D-2CE1-C8553FFDE325}"/>
              </a:ext>
            </a:extLst>
          </p:cNvPr>
          <p:cNvSpPr txBox="1"/>
          <p:nvPr/>
        </p:nvSpPr>
        <p:spPr>
          <a:xfrm>
            <a:off x="2589726" y="1687648"/>
            <a:ext cx="3964547" cy="523220"/>
          </a:xfrm>
          <a:prstGeom prst="rect">
            <a:avLst/>
          </a:prstGeom>
          <a:noFill/>
        </p:spPr>
        <p:txBody>
          <a:bodyPr wrap="none" rtlCol="0">
            <a:spAutoFit/>
          </a:bodyPr>
          <a:lstStyle/>
          <a:p>
            <a:r>
              <a:rPr lang="en-US" sz="2800" b="1">
                <a:latin typeface="Andale Mono" panose="020B0509000000000004" pitchFamily="49" charset="0"/>
                <a:cs typeface="Arima Madurai Bold" pitchFamily="2" charset="77"/>
              </a:rPr>
              <a:t>Labeling Function</a:t>
            </a:r>
          </a:p>
        </p:txBody>
      </p:sp>
      <p:sp>
        <p:nvSpPr>
          <p:cNvPr id="46" name="Rounded Rectangle 45">
            <a:extLst>
              <a:ext uri="{FF2B5EF4-FFF2-40B4-BE49-F238E27FC236}">
                <a16:creationId xmlns:a16="http://schemas.microsoft.com/office/drawing/2014/main" id="{DE88411F-072A-C648-5CF7-150BC3474BBA}"/>
              </a:ext>
            </a:extLst>
          </p:cNvPr>
          <p:cNvSpPr/>
          <p:nvPr/>
        </p:nvSpPr>
        <p:spPr>
          <a:xfrm>
            <a:off x="86538" y="2535219"/>
            <a:ext cx="8897669" cy="812581"/>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3AD0B42-8311-97E5-6B35-4B49FB573AFB}"/>
              </a:ext>
            </a:extLst>
          </p:cNvPr>
          <p:cNvSpPr txBox="1"/>
          <p:nvPr/>
        </p:nvSpPr>
        <p:spPr>
          <a:xfrm>
            <a:off x="3780761" y="1696312"/>
            <a:ext cx="1075936" cy="523220"/>
          </a:xfrm>
          <a:prstGeom prst="rect">
            <a:avLst/>
          </a:prstGeom>
          <a:noFill/>
        </p:spPr>
        <p:txBody>
          <a:bodyPr wrap="none" rtlCol="0">
            <a:spAutoFit/>
          </a:bodyPr>
          <a:lstStyle/>
          <a:p>
            <a:r>
              <a:rPr lang="en-US" sz="2800" b="1">
                <a:latin typeface="Andale Mono" panose="020B0509000000000004" pitchFamily="49" charset="0"/>
                <a:cs typeface="Arima Madurai Bold" pitchFamily="2" charset="77"/>
              </a:rPr>
              <a:t>Path</a:t>
            </a:r>
          </a:p>
        </p:txBody>
      </p:sp>
      <p:sp>
        <p:nvSpPr>
          <p:cNvPr id="49" name="Rounded Rectangle 48">
            <a:extLst>
              <a:ext uri="{FF2B5EF4-FFF2-40B4-BE49-F238E27FC236}">
                <a16:creationId xmlns:a16="http://schemas.microsoft.com/office/drawing/2014/main" id="{599DE3DD-305A-1EB7-6C68-F3B8E7986567}"/>
              </a:ext>
            </a:extLst>
          </p:cNvPr>
          <p:cNvSpPr/>
          <p:nvPr/>
        </p:nvSpPr>
        <p:spPr>
          <a:xfrm>
            <a:off x="123163" y="3580686"/>
            <a:ext cx="8897669" cy="315322"/>
          </a:xfrm>
          <a:prstGeom prst="roundRect">
            <a:avLst/>
          </a:prstGeom>
          <a:solidFill>
            <a:schemeClr val="accent1">
              <a:alpha val="0"/>
            </a:schemeClr>
          </a:solidFill>
          <a:ln w="38100">
            <a:solidFill>
              <a:srgbClr val="075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7B05E124-B679-149D-67B9-AC23601DBF88}"/>
              </a:ext>
            </a:extLst>
          </p:cNvPr>
          <p:cNvCxnSpPr>
            <a:cxnSpLocks/>
          </p:cNvCxnSpPr>
          <p:nvPr/>
        </p:nvCxnSpPr>
        <p:spPr>
          <a:xfrm>
            <a:off x="1705869" y="3749963"/>
            <a:ext cx="406681"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085F7B4-2460-A773-C81D-3C5916ACD84D}"/>
              </a:ext>
            </a:extLst>
          </p:cNvPr>
          <p:cNvCxnSpPr>
            <a:cxnSpLocks/>
          </p:cNvCxnSpPr>
          <p:nvPr/>
        </p:nvCxnSpPr>
        <p:spPr>
          <a:xfrm flipV="1">
            <a:off x="3713171" y="3755457"/>
            <a:ext cx="1644404" cy="28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0451986-33C5-294B-A7CA-C6964FDD97EF}"/>
              </a:ext>
            </a:extLst>
          </p:cNvPr>
          <p:cNvCxnSpPr>
            <a:cxnSpLocks/>
          </p:cNvCxnSpPr>
          <p:nvPr/>
        </p:nvCxnSpPr>
        <p:spPr>
          <a:xfrm>
            <a:off x="6868104" y="3764186"/>
            <a:ext cx="406681"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600BACA-FC16-850E-130B-9D052F7E1E55}"/>
              </a:ext>
            </a:extLst>
          </p:cNvPr>
          <p:cNvSpPr txBox="1"/>
          <p:nvPr/>
        </p:nvSpPr>
        <p:spPr>
          <a:xfrm>
            <a:off x="3665651" y="1682768"/>
            <a:ext cx="1298753" cy="523220"/>
          </a:xfrm>
          <a:prstGeom prst="rect">
            <a:avLst/>
          </a:prstGeom>
          <a:noFill/>
        </p:spPr>
        <p:txBody>
          <a:bodyPr wrap="none" rtlCol="0">
            <a:spAutoFit/>
          </a:bodyPr>
          <a:lstStyle/>
          <a:p>
            <a:r>
              <a:rPr lang="en-US" sz="2800" b="1">
                <a:latin typeface="Andale Mono" panose="020B0509000000000004" pitchFamily="49" charset="0"/>
                <a:cs typeface="Arima Madurai Bold" pitchFamily="2" charset="77"/>
              </a:rPr>
              <a:t>Trace</a:t>
            </a:r>
          </a:p>
        </p:txBody>
      </p:sp>
      <p:sp>
        <p:nvSpPr>
          <p:cNvPr id="2" name="TextBox 1">
            <a:extLst>
              <a:ext uri="{FF2B5EF4-FFF2-40B4-BE49-F238E27FC236}">
                <a16:creationId xmlns:a16="http://schemas.microsoft.com/office/drawing/2014/main" id="{378E4E07-09D5-2380-3D2E-2DCEBD40DDB0}"/>
              </a:ext>
            </a:extLst>
          </p:cNvPr>
          <p:cNvSpPr txBox="1"/>
          <p:nvPr/>
        </p:nvSpPr>
        <p:spPr>
          <a:xfrm>
            <a:off x="8582655" y="4871519"/>
            <a:ext cx="567784" cy="276999"/>
          </a:xfrm>
          <a:prstGeom prst="rect">
            <a:avLst/>
          </a:prstGeom>
          <a:noFill/>
        </p:spPr>
        <p:txBody>
          <a:bodyPr wrap="none" rtlCol="0">
            <a:spAutoFit/>
          </a:bodyPr>
          <a:lstStyle/>
          <a:p>
            <a:r>
              <a:rPr lang="en-US" sz="1200" dirty="0"/>
              <a:t>14/34</a:t>
            </a:r>
          </a:p>
        </p:txBody>
      </p:sp>
    </p:spTree>
    <p:extLst>
      <p:ext uri="{BB962C8B-B14F-4D97-AF65-F5344CB8AC3E}">
        <p14:creationId xmlns:p14="http://schemas.microsoft.com/office/powerpoint/2010/main" val="43684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45"/>
                                        </p:tgtEl>
                                        <p:attrNameLst>
                                          <p:attrName>style.visibility</p:attrName>
                                        </p:attrNameLst>
                                      </p:cBhvr>
                                      <p:to>
                                        <p:strVal val="hidden"/>
                                      </p:to>
                                    </p:set>
                                  </p:childTnLst>
                                </p:cTn>
                              </p:par>
                            </p:childTnLst>
                          </p:cTn>
                        </p:par>
                        <p:par>
                          <p:cTn id="66" fill="hold">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par>
                          <p:cTn id="87" fill="hold">
                            <p:stCondLst>
                              <p:cond delay="0"/>
                            </p:stCondLst>
                            <p:childTnLst>
                              <p:par>
                                <p:cTn id="88" presetID="1"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3" grpId="0"/>
      <p:bldP spid="33" grpId="1"/>
      <p:bldP spid="36" grpId="0"/>
      <p:bldP spid="36" grpId="1"/>
      <p:bldP spid="37" grpId="0" animBg="1"/>
      <p:bldP spid="37" grpId="1" animBg="1"/>
      <p:bldP spid="38" grpId="0"/>
      <p:bldP spid="38" grpId="1"/>
      <p:bldP spid="41" grpId="0"/>
      <p:bldP spid="42" grpId="0"/>
      <p:bldP spid="43" grpId="0"/>
      <p:bldP spid="44" grpId="0"/>
      <p:bldP spid="45" grpId="0"/>
      <p:bldP spid="45" grpId="1"/>
      <p:bldP spid="46" grpId="0" animBg="1"/>
      <p:bldP spid="46" grpId="1" animBg="1"/>
      <p:bldP spid="48" grpId="0"/>
      <p:bldP spid="48" grpId="1"/>
      <p:bldP spid="49" grpId="0" animBg="1"/>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652E-4762-92E7-83B1-E7C5885E7016}"/>
              </a:ext>
            </a:extLst>
          </p:cNvPr>
          <p:cNvSpPr>
            <a:spLocks noGrp="1"/>
          </p:cNvSpPr>
          <p:nvPr>
            <p:ph type="body" idx="1"/>
          </p:nvPr>
        </p:nvSpPr>
        <p:spPr>
          <a:xfrm>
            <a:off x="719999" y="1282074"/>
            <a:ext cx="8322961" cy="3759755"/>
          </a:xfrm>
        </p:spPr>
        <p:txBody>
          <a:bodyPr anchor="t"/>
          <a:lstStyle/>
          <a:p>
            <a:pPr>
              <a:lnSpc>
                <a:spcPct val="150000"/>
              </a:lnSpc>
              <a:buFont typeface="Arial" panose="020B0604020202020204" pitchFamily="34" charset="0"/>
              <a:buChar char="•"/>
            </a:pPr>
            <a:r>
              <a:rPr lang="en-US" sz="1600" b="1" dirty="0">
                <a:solidFill>
                  <a:schemeClr val="accent1"/>
                </a:solidFill>
                <a:latin typeface="+mn-lt"/>
              </a:rPr>
              <a:t>AC1:  </a:t>
            </a:r>
          </a:p>
          <a:p>
            <a:pPr lvl="1">
              <a:lnSpc>
                <a:spcPct val="150000"/>
              </a:lnSpc>
              <a:buFont typeface="Arial" panose="020B0604020202020204" pitchFamily="34" charset="0"/>
              <a:buChar char="•"/>
            </a:pPr>
            <a:r>
              <a:rPr lang="en-US" sz="1400" dirty="0">
                <a:solidFill>
                  <a:schemeClr val="accent1"/>
                </a:solidFill>
                <a:latin typeface="+mn-lt"/>
              </a:rPr>
              <a:t>There exists a trace where the effect does not occur until the cause happens.</a:t>
            </a:r>
          </a:p>
          <a:p>
            <a:pPr lvl="1">
              <a:lnSpc>
                <a:spcPct val="150000"/>
              </a:lnSpc>
              <a:buFont typeface="Arial" panose="020B0604020202020204" pitchFamily="34" charset="0"/>
              <a:buChar char="•"/>
            </a:pPr>
            <a:endParaRPr lang="en-US" sz="1400" dirty="0">
              <a:solidFill>
                <a:schemeClr val="accent1"/>
              </a:solidFill>
              <a:latin typeface="+mn-lt"/>
            </a:endParaRPr>
          </a:p>
          <a:p>
            <a:pPr>
              <a:lnSpc>
                <a:spcPct val="150000"/>
              </a:lnSpc>
              <a:buFont typeface="Arial" panose="020B0604020202020204" pitchFamily="34" charset="0"/>
              <a:buChar char="•"/>
            </a:pPr>
            <a:r>
              <a:rPr lang="en-US" sz="1600" b="1" dirty="0">
                <a:solidFill>
                  <a:schemeClr val="accent1"/>
                </a:solidFill>
                <a:latin typeface="+mn-lt"/>
              </a:rPr>
              <a:t>AC2</a:t>
            </a:r>
            <a:r>
              <a:rPr lang="en-US" sz="1600" b="1" dirty="0">
                <a:solidFill>
                  <a:schemeClr val="accent1"/>
                </a:solidFill>
                <a:latin typeface="+mn-lt"/>
                <a:sym typeface="Wingdings" pitchFamily="2" charset="2"/>
              </a:rPr>
              <a:t>(a):</a:t>
            </a:r>
          </a:p>
          <a:p>
            <a:pPr lvl="1">
              <a:lnSpc>
                <a:spcPct val="150000"/>
              </a:lnSpc>
              <a:buFont typeface="Arial" panose="020B0604020202020204" pitchFamily="34" charset="0"/>
              <a:buChar char="•"/>
            </a:pPr>
            <a:r>
              <a:rPr lang="en-US" sz="1400" dirty="0">
                <a:solidFill>
                  <a:schemeClr val="accent1"/>
                </a:solidFill>
                <a:latin typeface="+mn-lt"/>
                <a:sym typeface="Wingdings" pitchFamily="2" charset="2"/>
              </a:rPr>
              <a:t>There exists a trace where the cause and effect are not happening, while the trace we find here and in AC1 are either not equivalent in the causal path or unrelated variables.</a:t>
            </a:r>
          </a:p>
          <a:p>
            <a:pPr lvl="1">
              <a:lnSpc>
                <a:spcPct val="150000"/>
              </a:lnSpc>
              <a:buFont typeface="Arial" panose="020B0604020202020204" pitchFamily="34" charset="0"/>
              <a:buChar char="•"/>
            </a:pPr>
            <a:endParaRPr lang="en-US" sz="1400" dirty="0">
              <a:solidFill>
                <a:schemeClr val="accent1"/>
              </a:solidFill>
              <a:latin typeface="+mn-lt"/>
              <a:sym typeface="Wingdings" pitchFamily="2" charset="2"/>
            </a:endParaRPr>
          </a:p>
          <a:p>
            <a:pPr>
              <a:lnSpc>
                <a:spcPct val="150000"/>
              </a:lnSpc>
              <a:buFont typeface="Arial" panose="020B0604020202020204" pitchFamily="34" charset="0"/>
              <a:buChar char="•"/>
            </a:pPr>
            <a:r>
              <a:rPr lang="en-US" sz="1600" b="1" dirty="0">
                <a:solidFill>
                  <a:schemeClr val="accent1"/>
                </a:solidFill>
                <a:latin typeface="+mn-lt"/>
                <a:sym typeface="Wingdings" pitchFamily="2" charset="2"/>
              </a:rPr>
              <a:t>AC2(b):</a:t>
            </a:r>
            <a:endParaRPr lang="en-US" sz="1400" dirty="0"/>
          </a:p>
          <a:p>
            <a:pPr lvl="1">
              <a:lnSpc>
                <a:spcPct val="150000"/>
              </a:lnSpc>
              <a:buFont typeface="Arial" panose="020B0604020202020204" pitchFamily="34" charset="0"/>
              <a:buChar char="•"/>
            </a:pPr>
            <a:r>
              <a:rPr lang="en-US" sz="1400" dirty="0">
                <a:solidFill>
                  <a:schemeClr val="accent1"/>
                </a:solidFill>
                <a:latin typeface="+mn-lt"/>
                <a:sym typeface="Wingdings" pitchFamily="2" charset="2"/>
              </a:rPr>
              <a:t>For all traces where the cause happens and the causal path remains in its actual context, even if we change the unrelated variables, we will eventually see the effect.</a:t>
            </a:r>
          </a:p>
          <a:p>
            <a:pPr>
              <a:lnSpc>
                <a:spcPct val="150000"/>
              </a:lnSpc>
              <a:buFont typeface="Arial" panose="020B0604020202020204" pitchFamily="34" charset="0"/>
              <a:buChar char="•"/>
            </a:pPr>
            <a:endParaRPr lang="en-US" sz="1600" b="1" dirty="0">
              <a:solidFill>
                <a:schemeClr val="accent1"/>
              </a:solidFill>
              <a:latin typeface="+mn-lt"/>
              <a:sym typeface="Wingdings" pitchFamily="2" charset="2"/>
            </a:endParaRPr>
          </a:p>
          <a:p>
            <a:pPr>
              <a:lnSpc>
                <a:spcPct val="150000"/>
              </a:lnSpc>
              <a:buFont typeface="Arial" panose="020B0604020202020204" pitchFamily="34" charset="0"/>
              <a:buChar char="•"/>
            </a:pPr>
            <a:r>
              <a:rPr lang="en-US" sz="1600" b="1" dirty="0">
                <a:solidFill>
                  <a:schemeClr val="accent1"/>
                </a:solidFill>
                <a:latin typeface="+mn-lt"/>
                <a:sym typeface="Wingdings" pitchFamily="2" charset="2"/>
              </a:rPr>
              <a:t>AC2(b):</a:t>
            </a:r>
            <a:endParaRPr lang="en-US" sz="1400" dirty="0"/>
          </a:p>
          <a:p>
            <a:pPr>
              <a:buFont typeface="Arial" panose="020B0604020202020204" pitchFamily="34" charset="0"/>
              <a:buChar char="•"/>
            </a:pPr>
            <a:endParaRPr lang="en-US" sz="1400"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93261D97-8129-0921-6F91-7690FA4A95EB}"/>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SMT Constraints</a:t>
            </a:r>
          </a:p>
        </p:txBody>
      </p:sp>
      <p:pic>
        <p:nvPicPr>
          <p:cNvPr id="6" name="Picture 5">
            <a:extLst>
              <a:ext uri="{FF2B5EF4-FFF2-40B4-BE49-F238E27FC236}">
                <a16:creationId xmlns:a16="http://schemas.microsoft.com/office/drawing/2014/main" id="{982949CE-38E2-FE4B-244C-7705E3BF2F41}"/>
              </a:ext>
            </a:extLst>
          </p:cNvPr>
          <p:cNvPicPr>
            <a:picLocks noChangeAspect="1"/>
          </p:cNvPicPr>
          <p:nvPr/>
        </p:nvPicPr>
        <p:blipFill>
          <a:blip r:embed="rId3"/>
          <a:stretch>
            <a:fillRect/>
          </a:stretch>
        </p:blipFill>
        <p:spPr>
          <a:xfrm>
            <a:off x="2063085" y="1435020"/>
            <a:ext cx="3653810" cy="324129"/>
          </a:xfrm>
          <a:prstGeom prst="rect">
            <a:avLst/>
          </a:prstGeom>
        </p:spPr>
      </p:pic>
      <p:pic>
        <p:nvPicPr>
          <p:cNvPr id="7" name="Picture 6">
            <a:extLst>
              <a:ext uri="{FF2B5EF4-FFF2-40B4-BE49-F238E27FC236}">
                <a16:creationId xmlns:a16="http://schemas.microsoft.com/office/drawing/2014/main" id="{DC3AF548-58A0-E963-1E0E-4291C4CCFD46}"/>
              </a:ext>
            </a:extLst>
          </p:cNvPr>
          <p:cNvPicPr>
            <a:picLocks noChangeAspect="1"/>
          </p:cNvPicPr>
          <p:nvPr/>
        </p:nvPicPr>
        <p:blipFill>
          <a:blip r:embed="rId4"/>
          <a:stretch>
            <a:fillRect/>
          </a:stretch>
        </p:blipFill>
        <p:spPr>
          <a:xfrm>
            <a:off x="2063085" y="3722941"/>
            <a:ext cx="6702020" cy="353395"/>
          </a:xfrm>
          <a:prstGeom prst="rect">
            <a:avLst/>
          </a:prstGeom>
        </p:spPr>
      </p:pic>
      <p:pic>
        <p:nvPicPr>
          <p:cNvPr id="8" name="Picture 7">
            <a:extLst>
              <a:ext uri="{FF2B5EF4-FFF2-40B4-BE49-F238E27FC236}">
                <a16:creationId xmlns:a16="http://schemas.microsoft.com/office/drawing/2014/main" id="{44FF084B-2BFD-0D17-A880-CD228BE6D017}"/>
              </a:ext>
            </a:extLst>
          </p:cNvPr>
          <p:cNvPicPr>
            <a:picLocks noChangeAspect="1"/>
          </p:cNvPicPr>
          <p:nvPr/>
        </p:nvPicPr>
        <p:blipFill>
          <a:blip r:embed="rId5"/>
          <a:stretch>
            <a:fillRect/>
          </a:stretch>
        </p:blipFill>
        <p:spPr>
          <a:xfrm>
            <a:off x="2063085" y="2404053"/>
            <a:ext cx="6907256" cy="353395"/>
          </a:xfrm>
          <a:prstGeom prst="rect">
            <a:avLst/>
          </a:prstGeom>
        </p:spPr>
      </p:pic>
      <p:sp>
        <p:nvSpPr>
          <p:cNvPr id="4" name="TextBox 3">
            <a:extLst>
              <a:ext uri="{FF2B5EF4-FFF2-40B4-BE49-F238E27FC236}">
                <a16:creationId xmlns:a16="http://schemas.microsoft.com/office/drawing/2014/main" id="{236107DF-E198-8BDF-3E98-D7506DB3CE36}"/>
              </a:ext>
            </a:extLst>
          </p:cNvPr>
          <p:cNvSpPr txBox="1"/>
          <p:nvPr/>
        </p:nvSpPr>
        <p:spPr>
          <a:xfrm>
            <a:off x="8576216" y="4871519"/>
            <a:ext cx="567784" cy="276999"/>
          </a:xfrm>
          <a:prstGeom prst="rect">
            <a:avLst/>
          </a:prstGeom>
          <a:noFill/>
        </p:spPr>
        <p:txBody>
          <a:bodyPr wrap="none" rtlCol="0">
            <a:spAutoFit/>
          </a:bodyPr>
          <a:lstStyle/>
          <a:p>
            <a:r>
              <a:rPr lang="en-US" sz="1200" dirty="0"/>
              <a:t>15/34</a:t>
            </a:r>
          </a:p>
        </p:txBody>
      </p:sp>
      <p:sp>
        <p:nvSpPr>
          <p:cNvPr id="5" name="Rectangle 4">
            <a:extLst>
              <a:ext uri="{FF2B5EF4-FFF2-40B4-BE49-F238E27FC236}">
                <a16:creationId xmlns:a16="http://schemas.microsoft.com/office/drawing/2014/main" id="{2CFC45C9-03B6-11C4-F8BB-AAB75A514766}"/>
              </a:ext>
            </a:extLst>
          </p:cNvPr>
          <p:cNvSpPr/>
          <p:nvPr/>
        </p:nvSpPr>
        <p:spPr>
          <a:xfrm>
            <a:off x="1948357" y="1391213"/>
            <a:ext cx="464948" cy="353396"/>
          </a:xfrm>
          <a:prstGeom prst="rect">
            <a:avLst/>
          </a:prstGeom>
          <a:solidFill>
            <a:srgbClr val="EAD916">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0D88A55-AB63-FBB1-50B6-126B4AB6E75E}"/>
              </a:ext>
            </a:extLst>
          </p:cNvPr>
          <p:cNvSpPr/>
          <p:nvPr/>
        </p:nvSpPr>
        <p:spPr>
          <a:xfrm>
            <a:off x="1990466" y="2371246"/>
            <a:ext cx="464948" cy="353396"/>
          </a:xfrm>
          <a:prstGeom prst="rect">
            <a:avLst/>
          </a:prstGeom>
          <a:solidFill>
            <a:srgbClr val="EAD916">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FDB068-9BBC-F834-4EE3-A3B20856BA51}"/>
              </a:ext>
            </a:extLst>
          </p:cNvPr>
          <p:cNvSpPr/>
          <p:nvPr/>
        </p:nvSpPr>
        <p:spPr>
          <a:xfrm>
            <a:off x="1990421" y="3690135"/>
            <a:ext cx="464948" cy="353396"/>
          </a:xfrm>
          <a:prstGeom prst="rect">
            <a:avLst/>
          </a:prstGeom>
          <a:solidFill>
            <a:srgbClr val="EAD916">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3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B0C5-551B-58EE-1D0D-08FE7E8C0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367AA-CD11-FB5B-CA62-0266E27BCC56}"/>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Motivation</a:t>
            </a:r>
          </a:p>
        </p:txBody>
      </p:sp>
      <p:sp>
        <p:nvSpPr>
          <p:cNvPr id="18" name="TextBox 17">
            <a:extLst>
              <a:ext uri="{FF2B5EF4-FFF2-40B4-BE49-F238E27FC236}">
                <a16:creationId xmlns:a16="http://schemas.microsoft.com/office/drawing/2014/main" id="{5398401F-1F0E-E6EC-3052-AA07C39535E7}"/>
              </a:ext>
            </a:extLst>
          </p:cNvPr>
          <p:cNvSpPr txBox="1"/>
          <p:nvPr/>
        </p:nvSpPr>
        <p:spPr>
          <a:xfrm>
            <a:off x="7867" y="4928056"/>
            <a:ext cx="7219213" cy="215444"/>
          </a:xfrm>
          <a:prstGeom prst="rect">
            <a:avLst/>
          </a:prstGeom>
          <a:noFill/>
        </p:spPr>
        <p:txBody>
          <a:bodyPr wrap="square">
            <a:spAutoFit/>
          </a:bodyPr>
          <a:lstStyle/>
          <a:p>
            <a:r>
              <a:rPr lang="en-US" sz="800"/>
              <a:t>G. Brockman, V. Cheung, L. </a:t>
            </a:r>
            <a:r>
              <a:rPr lang="en-US" sz="800" err="1"/>
              <a:t>Pettersson</a:t>
            </a:r>
            <a:r>
              <a:rPr lang="en-US" sz="800"/>
              <a:t>, J. Schneider, J. Schulman, J. Tang, and W. Zaremba, “OpenAI Gym,” 2016.</a:t>
            </a:r>
          </a:p>
        </p:txBody>
      </p:sp>
      <p:cxnSp>
        <p:nvCxnSpPr>
          <p:cNvPr id="22" name="Straight Arrow Connector 21">
            <a:extLst>
              <a:ext uri="{FF2B5EF4-FFF2-40B4-BE49-F238E27FC236}">
                <a16:creationId xmlns:a16="http://schemas.microsoft.com/office/drawing/2014/main" id="{3C72DD72-84DE-C434-E5A5-C7E9D47EF156}"/>
              </a:ext>
            </a:extLst>
          </p:cNvPr>
          <p:cNvCxnSpPr>
            <a:cxnSpLocks/>
          </p:cNvCxnSpPr>
          <p:nvPr/>
        </p:nvCxnSpPr>
        <p:spPr>
          <a:xfrm flipV="1">
            <a:off x="387519" y="3586764"/>
            <a:ext cx="3043807" cy="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54505-8B07-78FE-C9E0-22159196D269}"/>
              </a:ext>
            </a:extLst>
          </p:cNvPr>
          <p:cNvSpPr txBox="1"/>
          <p:nvPr/>
        </p:nvSpPr>
        <p:spPr>
          <a:xfrm>
            <a:off x="319384" y="3537795"/>
            <a:ext cx="643889" cy="276999"/>
          </a:xfrm>
          <a:prstGeom prst="rect">
            <a:avLst/>
          </a:prstGeom>
          <a:noFill/>
        </p:spPr>
        <p:txBody>
          <a:bodyPr wrap="square" rtlCol="0">
            <a:spAutoFit/>
          </a:bodyPr>
          <a:lstStyle/>
          <a:p>
            <a:r>
              <a:rPr lang="en-US" sz="1200"/>
              <a:t>-1.2</a:t>
            </a:r>
          </a:p>
        </p:txBody>
      </p:sp>
      <p:sp>
        <p:nvSpPr>
          <p:cNvPr id="24" name="TextBox 23">
            <a:extLst>
              <a:ext uri="{FF2B5EF4-FFF2-40B4-BE49-F238E27FC236}">
                <a16:creationId xmlns:a16="http://schemas.microsoft.com/office/drawing/2014/main" id="{4DFF2F31-6557-325E-085E-076A6775DD8A}"/>
              </a:ext>
            </a:extLst>
          </p:cNvPr>
          <p:cNvSpPr txBox="1"/>
          <p:nvPr/>
        </p:nvSpPr>
        <p:spPr>
          <a:xfrm>
            <a:off x="1690271" y="3540830"/>
            <a:ext cx="386518" cy="276999"/>
          </a:xfrm>
          <a:prstGeom prst="rect">
            <a:avLst/>
          </a:prstGeom>
          <a:noFill/>
        </p:spPr>
        <p:txBody>
          <a:bodyPr wrap="square" rtlCol="0">
            <a:spAutoFit/>
          </a:bodyPr>
          <a:lstStyle/>
          <a:p>
            <a:r>
              <a:rPr lang="en-US" sz="1200" dirty="0"/>
              <a:t>0</a:t>
            </a:r>
          </a:p>
        </p:txBody>
      </p:sp>
      <p:sp>
        <p:nvSpPr>
          <p:cNvPr id="25" name="TextBox 24">
            <a:extLst>
              <a:ext uri="{FF2B5EF4-FFF2-40B4-BE49-F238E27FC236}">
                <a16:creationId xmlns:a16="http://schemas.microsoft.com/office/drawing/2014/main" id="{7815285D-99A8-8155-E275-504055D7DE35}"/>
              </a:ext>
            </a:extLst>
          </p:cNvPr>
          <p:cNvSpPr txBox="1"/>
          <p:nvPr/>
        </p:nvSpPr>
        <p:spPr>
          <a:xfrm>
            <a:off x="2990943" y="3540830"/>
            <a:ext cx="570354" cy="276999"/>
          </a:xfrm>
          <a:prstGeom prst="rect">
            <a:avLst/>
          </a:prstGeom>
          <a:noFill/>
        </p:spPr>
        <p:txBody>
          <a:bodyPr wrap="square" rtlCol="0">
            <a:spAutoFit/>
          </a:bodyPr>
          <a:lstStyle/>
          <a:p>
            <a:r>
              <a:rPr lang="en-US" sz="1200"/>
              <a:t>0.6</a:t>
            </a:r>
          </a:p>
        </p:txBody>
      </p:sp>
      <p:sp>
        <p:nvSpPr>
          <p:cNvPr id="29" name="Freeform 28">
            <a:extLst>
              <a:ext uri="{FF2B5EF4-FFF2-40B4-BE49-F238E27FC236}">
                <a16:creationId xmlns:a16="http://schemas.microsoft.com/office/drawing/2014/main" id="{B5092073-AAF8-0843-BF72-1D3967B73F8B}"/>
              </a:ext>
            </a:extLst>
          </p:cNvPr>
          <p:cNvSpPr/>
          <p:nvPr/>
        </p:nvSpPr>
        <p:spPr>
          <a:xfrm>
            <a:off x="387519" y="1626671"/>
            <a:ext cx="3043807" cy="1708397"/>
          </a:xfrm>
          <a:custGeom>
            <a:avLst/>
            <a:gdLst>
              <a:gd name="connsiteX0" fmla="*/ 0 w 2066241"/>
              <a:gd name="connsiteY0" fmla="*/ 323243 h 1051058"/>
              <a:gd name="connsiteX1" fmla="*/ 540557 w 2066241"/>
              <a:gd name="connsiteY1" fmla="*/ 969890 h 1051058"/>
              <a:gd name="connsiteX2" fmla="*/ 1000283 w 2066241"/>
              <a:gd name="connsiteY2" fmla="*/ 944631 h 1051058"/>
              <a:gd name="connsiteX3" fmla="*/ 1727761 w 2066241"/>
              <a:gd name="connsiteY3" fmla="*/ 90854 h 1051058"/>
              <a:gd name="connsiteX4" fmla="*/ 2066241 w 2066241"/>
              <a:gd name="connsiteY4" fmla="*/ 65594 h 105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241" h="1051058">
                <a:moveTo>
                  <a:pt x="0" y="323243"/>
                </a:moveTo>
                <a:cubicBezTo>
                  <a:pt x="186921" y="594784"/>
                  <a:pt x="373843" y="866325"/>
                  <a:pt x="540557" y="969890"/>
                </a:cubicBezTo>
                <a:cubicBezTo>
                  <a:pt x="707271" y="1073455"/>
                  <a:pt x="802416" y="1091137"/>
                  <a:pt x="1000283" y="944631"/>
                </a:cubicBezTo>
                <a:cubicBezTo>
                  <a:pt x="1198150" y="798125"/>
                  <a:pt x="1550101" y="237360"/>
                  <a:pt x="1727761" y="90854"/>
                </a:cubicBezTo>
                <a:cubicBezTo>
                  <a:pt x="1905421" y="-55652"/>
                  <a:pt x="1985831" y="4971"/>
                  <a:pt x="2066241" y="6559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black background with a black square&#10;&#10;Description automatically generated with medium confidence">
            <a:extLst>
              <a:ext uri="{FF2B5EF4-FFF2-40B4-BE49-F238E27FC236}">
                <a16:creationId xmlns:a16="http://schemas.microsoft.com/office/drawing/2014/main" id="{DC623F6C-019D-35E0-E807-E55B38781C3B}"/>
              </a:ext>
            </a:extLst>
          </p:cNvPr>
          <p:cNvPicPr>
            <a:picLocks noChangeAspect="1"/>
          </p:cNvPicPr>
          <p:nvPr/>
        </p:nvPicPr>
        <p:blipFill>
          <a:blip r:embed="rId3"/>
          <a:stretch>
            <a:fillRect/>
          </a:stretch>
        </p:blipFill>
        <p:spPr>
          <a:xfrm rot="10800000" flipH="1" flipV="1">
            <a:off x="3146149" y="1240903"/>
            <a:ext cx="473107" cy="444594"/>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325C6F77-39FD-8C28-101F-63510194D0B6}"/>
              </a:ext>
            </a:extLst>
          </p:cNvPr>
          <p:cNvPicPr>
            <a:picLocks noChangeAspect="1"/>
          </p:cNvPicPr>
          <p:nvPr/>
        </p:nvPicPr>
        <p:blipFill>
          <a:blip r:embed="rId4"/>
          <a:stretch>
            <a:fillRect/>
          </a:stretch>
        </p:blipFill>
        <p:spPr>
          <a:xfrm rot="18757744">
            <a:off x="1579142" y="2668007"/>
            <a:ext cx="526609" cy="529961"/>
          </a:xfrm>
          <a:prstGeom prst="rect">
            <a:avLst/>
          </a:prstGeom>
        </p:spPr>
      </p:pic>
      <p:sp>
        <p:nvSpPr>
          <p:cNvPr id="61" name="Right Arrow 60">
            <a:extLst>
              <a:ext uri="{FF2B5EF4-FFF2-40B4-BE49-F238E27FC236}">
                <a16:creationId xmlns:a16="http://schemas.microsoft.com/office/drawing/2014/main" id="{CD94F3A0-3F89-E063-EE54-B1EF585A11D0}"/>
              </a:ext>
            </a:extLst>
          </p:cNvPr>
          <p:cNvSpPr/>
          <p:nvPr/>
        </p:nvSpPr>
        <p:spPr>
          <a:xfrm>
            <a:off x="2443121" y="2621103"/>
            <a:ext cx="386414" cy="119163"/>
          </a:xfrm>
          <a:prstGeom prst="rightArrow">
            <a:avLst/>
          </a:prstGeom>
          <a:solidFill>
            <a:schemeClr val="tx1"/>
          </a:solidFill>
          <a:ln>
            <a:solidFill>
              <a:srgbClr val="173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Right Arrow 69">
            <a:extLst>
              <a:ext uri="{FF2B5EF4-FFF2-40B4-BE49-F238E27FC236}">
                <a16:creationId xmlns:a16="http://schemas.microsoft.com/office/drawing/2014/main" id="{7374E792-4F68-DE4B-3B52-775ED427B6C2}"/>
              </a:ext>
            </a:extLst>
          </p:cNvPr>
          <p:cNvSpPr/>
          <p:nvPr/>
        </p:nvSpPr>
        <p:spPr>
          <a:xfrm rot="10800000">
            <a:off x="2429159" y="2889009"/>
            <a:ext cx="386414" cy="119163"/>
          </a:xfrm>
          <a:prstGeom prst="rightArrow">
            <a:avLst/>
          </a:prstGeom>
          <a:solidFill>
            <a:srgbClr val="03FF00"/>
          </a:solidFill>
          <a:ln>
            <a:solidFill>
              <a:srgbClr val="03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Multiply 70">
            <a:extLst>
              <a:ext uri="{FF2B5EF4-FFF2-40B4-BE49-F238E27FC236}">
                <a16:creationId xmlns:a16="http://schemas.microsoft.com/office/drawing/2014/main" id="{ABE29868-F02B-FC55-CA1D-7016E2944F6B}"/>
              </a:ext>
            </a:extLst>
          </p:cNvPr>
          <p:cNvSpPr/>
          <p:nvPr/>
        </p:nvSpPr>
        <p:spPr>
          <a:xfrm>
            <a:off x="2429183" y="3018775"/>
            <a:ext cx="386518" cy="464778"/>
          </a:xfrm>
          <a:prstGeom prst="mathMultiply">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2" name="TextBox 71">
            <a:extLst>
              <a:ext uri="{FF2B5EF4-FFF2-40B4-BE49-F238E27FC236}">
                <a16:creationId xmlns:a16="http://schemas.microsoft.com/office/drawing/2014/main" id="{E2F13E48-31FB-321B-F332-52CFDE89CD98}"/>
              </a:ext>
            </a:extLst>
          </p:cNvPr>
          <p:cNvSpPr txBox="1"/>
          <p:nvPr/>
        </p:nvSpPr>
        <p:spPr>
          <a:xfrm>
            <a:off x="2836808" y="2526604"/>
            <a:ext cx="986167" cy="276999"/>
          </a:xfrm>
          <a:prstGeom prst="rect">
            <a:avLst/>
          </a:prstGeom>
          <a:noFill/>
        </p:spPr>
        <p:txBody>
          <a:bodyPr wrap="square" rtlCol="0">
            <a:spAutoFit/>
          </a:bodyPr>
          <a:lstStyle/>
          <a:p>
            <a:r>
              <a:rPr lang="en-US" sz="1200" dirty="0"/>
              <a:t>Action = 1</a:t>
            </a:r>
          </a:p>
        </p:txBody>
      </p:sp>
      <p:sp>
        <p:nvSpPr>
          <p:cNvPr id="75" name="TextBox 74">
            <a:extLst>
              <a:ext uri="{FF2B5EF4-FFF2-40B4-BE49-F238E27FC236}">
                <a16:creationId xmlns:a16="http://schemas.microsoft.com/office/drawing/2014/main" id="{887B7A2E-CBB6-A652-97A0-A9DC5095994D}"/>
              </a:ext>
            </a:extLst>
          </p:cNvPr>
          <p:cNvSpPr txBox="1"/>
          <p:nvPr/>
        </p:nvSpPr>
        <p:spPr>
          <a:xfrm>
            <a:off x="2836808" y="2802080"/>
            <a:ext cx="1045479" cy="276999"/>
          </a:xfrm>
          <a:prstGeom prst="rect">
            <a:avLst/>
          </a:prstGeom>
          <a:noFill/>
        </p:spPr>
        <p:txBody>
          <a:bodyPr wrap="square" rtlCol="0">
            <a:spAutoFit/>
          </a:bodyPr>
          <a:lstStyle/>
          <a:p>
            <a:r>
              <a:rPr lang="en-US" sz="1200"/>
              <a:t>Action = -1</a:t>
            </a:r>
          </a:p>
        </p:txBody>
      </p:sp>
      <p:sp>
        <p:nvSpPr>
          <p:cNvPr id="76" name="TextBox 75">
            <a:extLst>
              <a:ext uri="{FF2B5EF4-FFF2-40B4-BE49-F238E27FC236}">
                <a16:creationId xmlns:a16="http://schemas.microsoft.com/office/drawing/2014/main" id="{0231CD79-3618-2CCC-32ED-09F3AA13C13F}"/>
              </a:ext>
            </a:extLst>
          </p:cNvPr>
          <p:cNvSpPr txBox="1"/>
          <p:nvPr/>
        </p:nvSpPr>
        <p:spPr>
          <a:xfrm>
            <a:off x="2836808" y="3128253"/>
            <a:ext cx="986167" cy="276999"/>
          </a:xfrm>
          <a:prstGeom prst="rect">
            <a:avLst/>
          </a:prstGeom>
          <a:noFill/>
        </p:spPr>
        <p:txBody>
          <a:bodyPr wrap="square" rtlCol="0">
            <a:spAutoFit/>
          </a:bodyPr>
          <a:lstStyle/>
          <a:p>
            <a:r>
              <a:rPr lang="en-US" sz="1200"/>
              <a:t>Action = 0</a:t>
            </a:r>
          </a:p>
        </p:txBody>
      </p:sp>
      <p:sp>
        <p:nvSpPr>
          <p:cNvPr id="102" name="TextBox 101">
            <a:extLst>
              <a:ext uri="{FF2B5EF4-FFF2-40B4-BE49-F238E27FC236}">
                <a16:creationId xmlns:a16="http://schemas.microsoft.com/office/drawing/2014/main" id="{D5C72223-081D-1680-2E3A-E30DE45083A9}"/>
              </a:ext>
            </a:extLst>
          </p:cNvPr>
          <p:cNvSpPr txBox="1"/>
          <p:nvPr/>
        </p:nvSpPr>
        <p:spPr>
          <a:xfrm>
            <a:off x="984437" y="1573249"/>
            <a:ext cx="1311503" cy="400110"/>
          </a:xfrm>
          <a:prstGeom prst="rect">
            <a:avLst/>
          </a:prstGeom>
          <a:noFill/>
        </p:spPr>
        <p:txBody>
          <a:bodyPr wrap="square" rtlCol="0">
            <a:spAutoFit/>
          </a:bodyPr>
          <a:lstStyle/>
          <a:p>
            <a:r>
              <a:rPr lang="en-US" sz="2000" b="1">
                <a:solidFill>
                  <a:schemeClr val="bg2"/>
                </a:solidFill>
                <a:latin typeface="Andale Mono" panose="020B0509000000000004" pitchFamily="49" charset="0"/>
                <a:cs typeface="Arima Madurai Bold" pitchFamily="2" charset="77"/>
              </a:rPr>
              <a:t>Failure</a:t>
            </a:r>
          </a:p>
        </p:txBody>
      </p:sp>
      <p:sp>
        <p:nvSpPr>
          <p:cNvPr id="7" name="Hexagon 6">
            <a:extLst>
              <a:ext uri="{FF2B5EF4-FFF2-40B4-BE49-F238E27FC236}">
                <a16:creationId xmlns:a16="http://schemas.microsoft.com/office/drawing/2014/main" id="{DAFDF7B2-C408-A38D-7447-5191E36C4148}"/>
              </a:ext>
            </a:extLst>
          </p:cNvPr>
          <p:cNvSpPr/>
          <p:nvPr/>
        </p:nvSpPr>
        <p:spPr>
          <a:xfrm>
            <a:off x="3747389" y="1314706"/>
            <a:ext cx="1369960"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000" i="1" dirty="0">
                <a:solidFill>
                  <a:schemeClr val="accent1"/>
                </a:solidFill>
              </a:rPr>
              <a:t>pos(0)</a:t>
            </a:r>
            <a:r>
              <a:rPr lang="en-US" sz="1000" dirty="0">
                <a:solidFill>
                  <a:schemeClr val="accent1"/>
                </a:solidFill>
              </a:rPr>
              <a:t> = 0.0</a:t>
            </a:r>
          </a:p>
          <a:p>
            <a:pPr algn="ctr"/>
            <a:r>
              <a:rPr lang="en-US" sz="1000" i="1" dirty="0">
                <a:solidFill>
                  <a:schemeClr val="accent1"/>
                </a:solidFill>
              </a:rPr>
              <a:t>vel(0) </a:t>
            </a:r>
            <a:r>
              <a:rPr lang="en-US" sz="1000" dirty="0">
                <a:solidFill>
                  <a:schemeClr val="accent1"/>
                </a:solidFill>
              </a:rPr>
              <a:t>= 0.02</a:t>
            </a:r>
          </a:p>
          <a:p>
            <a:pPr algn="ctr"/>
            <a:r>
              <a:rPr lang="en-US" sz="1000" dirty="0">
                <a:solidFill>
                  <a:schemeClr val="accent1"/>
                </a:solidFill>
              </a:rPr>
              <a:t>action(0) = 1 </a:t>
            </a:r>
          </a:p>
        </p:txBody>
      </p:sp>
      <p:sp>
        <p:nvSpPr>
          <p:cNvPr id="16" name="Hexagon 15">
            <a:extLst>
              <a:ext uri="{FF2B5EF4-FFF2-40B4-BE49-F238E27FC236}">
                <a16:creationId xmlns:a16="http://schemas.microsoft.com/office/drawing/2014/main" id="{737FE55E-F2D8-24EA-9692-A36B684C5036}"/>
              </a:ext>
            </a:extLst>
          </p:cNvPr>
          <p:cNvSpPr/>
          <p:nvPr/>
        </p:nvSpPr>
        <p:spPr>
          <a:xfrm>
            <a:off x="3755721" y="2180774"/>
            <a:ext cx="1376061"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000" i="1">
                <a:solidFill>
                  <a:schemeClr val="accent1"/>
                </a:solidFill>
              </a:rPr>
              <a:t>pos(1)</a:t>
            </a:r>
            <a:r>
              <a:rPr lang="en-US" sz="1000">
                <a:solidFill>
                  <a:schemeClr val="accent1"/>
                </a:solidFill>
              </a:rPr>
              <a:t> = 0.02</a:t>
            </a:r>
          </a:p>
          <a:p>
            <a:pPr algn="ctr"/>
            <a:r>
              <a:rPr lang="en-US" sz="1000" i="1">
                <a:solidFill>
                  <a:schemeClr val="accent1"/>
                </a:solidFill>
              </a:rPr>
              <a:t>vel(1) </a:t>
            </a:r>
            <a:r>
              <a:rPr lang="en-US" sz="1000">
                <a:solidFill>
                  <a:schemeClr val="accent1"/>
                </a:solidFill>
              </a:rPr>
              <a:t>= 0.018</a:t>
            </a:r>
          </a:p>
          <a:p>
            <a:pPr algn="ctr"/>
            <a:r>
              <a:rPr lang="en-US" sz="1000">
                <a:solidFill>
                  <a:schemeClr val="accent1"/>
                </a:solidFill>
              </a:rPr>
              <a:t>action(1) = 1  </a:t>
            </a:r>
          </a:p>
        </p:txBody>
      </p:sp>
      <p:sp>
        <p:nvSpPr>
          <p:cNvPr id="20" name="Hexagon 19">
            <a:extLst>
              <a:ext uri="{FF2B5EF4-FFF2-40B4-BE49-F238E27FC236}">
                <a16:creationId xmlns:a16="http://schemas.microsoft.com/office/drawing/2014/main" id="{9C0513A4-E668-6E92-FFAB-16ACDDEDC7E6}"/>
              </a:ext>
            </a:extLst>
          </p:cNvPr>
          <p:cNvSpPr/>
          <p:nvPr/>
        </p:nvSpPr>
        <p:spPr>
          <a:xfrm>
            <a:off x="3736005" y="3274971"/>
            <a:ext cx="1392727"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a:solidFill>
                <a:schemeClr val="accent1"/>
              </a:solidFill>
            </a:endParaRPr>
          </a:p>
          <a:p>
            <a:pPr algn="ctr"/>
            <a:r>
              <a:rPr lang="en-US" sz="1000">
                <a:solidFill>
                  <a:schemeClr val="accent1"/>
                </a:solidFill>
              </a:rPr>
              <a:t>pos(n-1) = 0.12</a:t>
            </a:r>
          </a:p>
          <a:p>
            <a:pPr algn="ctr"/>
            <a:r>
              <a:rPr lang="en-US" sz="1000">
                <a:solidFill>
                  <a:schemeClr val="accent1"/>
                </a:solidFill>
              </a:rPr>
              <a:t>vel(n-1) = 0</a:t>
            </a:r>
          </a:p>
          <a:p>
            <a:pPr algn="ctr"/>
            <a:r>
              <a:rPr lang="en-US" sz="1000">
                <a:solidFill>
                  <a:schemeClr val="accent1"/>
                </a:solidFill>
              </a:rPr>
              <a:t>action(n-1) = 1  </a:t>
            </a:r>
          </a:p>
          <a:p>
            <a:pPr algn="ctr"/>
            <a:endParaRPr lang="en-US" sz="1000">
              <a:solidFill>
                <a:schemeClr val="accent1"/>
              </a:solidFill>
            </a:endParaRPr>
          </a:p>
        </p:txBody>
      </p:sp>
      <p:sp>
        <p:nvSpPr>
          <p:cNvPr id="21" name="Hexagon 20">
            <a:extLst>
              <a:ext uri="{FF2B5EF4-FFF2-40B4-BE49-F238E27FC236}">
                <a16:creationId xmlns:a16="http://schemas.microsoft.com/office/drawing/2014/main" id="{143D43D2-D7C3-8FE8-F489-17E8E1540F6C}"/>
              </a:ext>
            </a:extLst>
          </p:cNvPr>
          <p:cNvSpPr/>
          <p:nvPr/>
        </p:nvSpPr>
        <p:spPr>
          <a:xfrm>
            <a:off x="3736005" y="4162360"/>
            <a:ext cx="1392727" cy="533525"/>
          </a:xfrm>
          <a:prstGeom prst="hexagon">
            <a:avLst/>
          </a:prstGeom>
          <a:solidFill>
            <a:schemeClr val="bg2">
              <a:alpha val="15000"/>
            </a:schemeClr>
          </a:solidFill>
          <a:ln w="635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i="1" dirty="0">
              <a:solidFill>
                <a:schemeClr val="bg2"/>
              </a:solidFill>
            </a:endParaRPr>
          </a:p>
          <a:p>
            <a:pPr algn="ctr"/>
            <a:r>
              <a:rPr lang="en-US" sz="1000" i="1" dirty="0">
                <a:solidFill>
                  <a:schemeClr val="accent1"/>
                </a:solidFill>
              </a:rPr>
              <a:t>pos(n)</a:t>
            </a:r>
            <a:r>
              <a:rPr lang="en-US" sz="1000" dirty="0">
                <a:solidFill>
                  <a:schemeClr val="accent1"/>
                </a:solidFill>
              </a:rPr>
              <a:t> = 0.11</a:t>
            </a:r>
          </a:p>
          <a:p>
            <a:pPr algn="ctr"/>
            <a:r>
              <a:rPr lang="en-US" sz="1000" i="1" dirty="0">
                <a:solidFill>
                  <a:schemeClr val="accent1"/>
                </a:solidFill>
              </a:rPr>
              <a:t>vel(n) </a:t>
            </a:r>
            <a:r>
              <a:rPr lang="en-US" sz="1000" dirty="0">
                <a:solidFill>
                  <a:schemeClr val="accent1"/>
                </a:solidFill>
              </a:rPr>
              <a:t>= -0.001</a:t>
            </a:r>
          </a:p>
          <a:p>
            <a:pPr algn="ctr"/>
            <a:r>
              <a:rPr lang="en-US" sz="1000" dirty="0">
                <a:solidFill>
                  <a:schemeClr val="accent1"/>
                </a:solidFill>
              </a:rPr>
              <a:t>action(n) = 1  </a:t>
            </a:r>
          </a:p>
          <a:p>
            <a:pPr algn="ctr"/>
            <a:endParaRPr lang="en-US" sz="1000" dirty="0">
              <a:solidFill>
                <a:schemeClr val="accent1"/>
              </a:solidFill>
            </a:endParaRPr>
          </a:p>
        </p:txBody>
      </p:sp>
      <p:cxnSp>
        <p:nvCxnSpPr>
          <p:cNvPr id="28" name="Straight Arrow Connector 27">
            <a:extLst>
              <a:ext uri="{FF2B5EF4-FFF2-40B4-BE49-F238E27FC236}">
                <a16:creationId xmlns:a16="http://schemas.microsoft.com/office/drawing/2014/main" id="{9F55E72B-5729-3A03-2BC9-1EC8A4364E33}"/>
              </a:ext>
            </a:extLst>
          </p:cNvPr>
          <p:cNvCxnSpPr>
            <a:cxnSpLocks/>
          </p:cNvCxnSpPr>
          <p:nvPr/>
        </p:nvCxnSpPr>
        <p:spPr>
          <a:xfrm>
            <a:off x="4432369" y="1840735"/>
            <a:ext cx="0" cy="3325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35AC40-8471-FAEF-D09B-2BF49AC120CA}"/>
              </a:ext>
            </a:extLst>
          </p:cNvPr>
          <p:cNvCxnSpPr>
            <a:cxnSpLocks/>
          </p:cNvCxnSpPr>
          <p:nvPr/>
        </p:nvCxnSpPr>
        <p:spPr>
          <a:xfrm>
            <a:off x="4432369" y="2706803"/>
            <a:ext cx="0" cy="568168"/>
          </a:xfrm>
          <a:prstGeom prst="straightConnector1">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FD490E-BEB7-8606-26C4-923D7D56E355}"/>
              </a:ext>
            </a:extLst>
          </p:cNvPr>
          <p:cNvCxnSpPr>
            <a:cxnSpLocks/>
          </p:cNvCxnSpPr>
          <p:nvPr/>
        </p:nvCxnSpPr>
        <p:spPr>
          <a:xfrm>
            <a:off x="4432369" y="3828559"/>
            <a:ext cx="0" cy="33380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C0D0A000-CA43-B2E4-2761-A22174872C1C}"/>
              </a:ext>
            </a:extLst>
          </p:cNvPr>
          <p:cNvSpPr/>
          <p:nvPr/>
        </p:nvSpPr>
        <p:spPr>
          <a:xfrm>
            <a:off x="3980402" y="1656580"/>
            <a:ext cx="918837" cy="147019"/>
          </a:xfrm>
          <a:prstGeom prst="round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14C8FFD9-666C-4A0F-0C07-9747A6E7CB14}"/>
              </a:ext>
            </a:extLst>
          </p:cNvPr>
          <p:cNvSpPr/>
          <p:nvPr/>
        </p:nvSpPr>
        <p:spPr>
          <a:xfrm>
            <a:off x="3980403" y="2534823"/>
            <a:ext cx="918849" cy="147019"/>
          </a:xfrm>
          <a:prstGeom prst="round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E1EA6BF9-5CF2-3001-A76F-A49E3BA7AC8D}"/>
              </a:ext>
            </a:extLst>
          </p:cNvPr>
          <p:cNvSpPr/>
          <p:nvPr/>
        </p:nvSpPr>
        <p:spPr>
          <a:xfrm>
            <a:off x="3980404" y="3618509"/>
            <a:ext cx="918852" cy="147019"/>
          </a:xfrm>
          <a:prstGeom prst="round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7E9E1408-FBF7-3765-18CA-29FBE72489A2}"/>
              </a:ext>
            </a:extLst>
          </p:cNvPr>
          <p:cNvSpPr/>
          <p:nvPr/>
        </p:nvSpPr>
        <p:spPr>
          <a:xfrm>
            <a:off x="3980402" y="4516225"/>
            <a:ext cx="918837" cy="147019"/>
          </a:xfrm>
          <a:prstGeom prst="round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95BF33E6-3AC3-9A94-1F53-006F0DB28391}"/>
              </a:ext>
            </a:extLst>
          </p:cNvPr>
          <p:cNvSpPr/>
          <p:nvPr/>
        </p:nvSpPr>
        <p:spPr>
          <a:xfrm>
            <a:off x="5376443" y="1502702"/>
            <a:ext cx="3287380" cy="1288642"/>
          </a:xfrm>
          <a:prstGeom prst="roundRect">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dirty="0">
                <a:solidFill>
                  <a:schemeClr val="bg2"/>
                </a:solidFill>
                <a:latin typeface="Aharoni" panose="02010803020104030203" pitchFamily="2" charset="-79"/>
                <a:cs typeface="Aharoni" panose="02010803020104030203" pitchFamily="2" charset="-79"/>
              </a:rPr>
              <a:t>Research</a:t>
            </a:r>
            <a:r>
              <a:rPr lang="en-US" dirty="0">
                <a:solidFill>
                  <a:schemeClr val="bg2"/>
                </a:solidFill>
                <a:latin typeface="Aharoni" panose="02010803020104030203" pitchFamily="2" charset="-79"/>
                <a:cs typeface="Aharoni" panose="02010803020104030203" pitchFamily="2" charset="-79"/>
              </a:rPr>
              <a:t> </a:t>
            </a:r>
            <a:r>
              <a:rPr lang="en-US" sz="2000" dirty="0">
                <a:solidFill>
                  <a:schemeClr val="bg2"/>
                </a:solidFill>
                <a:latin typeface="Aharoni" panose="02010803020104030203" pitchFamily="2" charset="-79"/>
                <a:cs typeface="Aharoni" panose="02010803020104030203" pitchFamily="2" charset="-79"/>
              </a:rPr>
              <a:t>Question</a:t>
            </a:r>
          </a:p>
          <a:p>
            <a:pPr algn="ctr"/>
            <a:endParaRPr lang="en-US" sz="2000" dirty="0">
              <a:solidFill>
                <a:schemeClr val="bg2"/>
              </a:solidFill>
              <a:latin typeface="Baloo Bhaijaan" panose="03080902040302020200" pitchFamily="66" charset="-78"/>
              <a:cs typeface="Baloo Bhaijaan" panose="03080902040302020200" pitchFamily="66" charset="-78"/>
            </a:endParaRPr>
          </a:p>
          <a:p>
            <a:pPr algn="ctr"/>
            <a:r>
              <a:rPr lang="en-US" sz="1800" dirty="0">
                <a:solidFill>
                  <a:srgbClr val="075063"/>
                </a:solidFill>
              </a:rPr>
              <a:t>Which of these control actions </a:t>
            </a:r>
            <a:r>
              <a:rPr lang="en-US" sz="1800" u="sng" dirty="0">
                <a:solidFill>
                  <a:srgbClr val="075063"/>
                </a:solidFill>
              </a:rPr>
              <a:t>causes</a:t>
            </a:r>
            <a:r>
              <a:rPr lang="en-US" sz="1800" dirty="0">
                <a:solidFill>
                  <a:srgbClr val="075063"/>
                </a:solidFill>
              </a:rPr>
              <a:t> failure?</a:t>
            </a:r>
          </a:p>
        </p:txBody>
      </p:sp>
      <p:sp>
        <p:nvSpPr>
          <p:cNvPr id="60" name="5-Point Star 59">
            <a:extLst>
              <a:ext uri="{FF2B5EF4-FFF2-40B4-BE49-F238E27FC236}">
                <a16:creationId xmlns:a16="http://schemas.microsoft.com/office/drawing/2014/main" id="{3CC48BFF-763D-F6DB-6C78-5F623EA32397}"/>
              </a:ext>
            </a:extLst>
          </p:cNvPr>
          <p:cNvSpPr/>
          <p:nvPr/>
        </p:nvSpPr>
        <p:spPr>
          <a:xfrm>
            <a:off x="6448372" y="3070795"/>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a:extLst>
              <a:ext uri="{FF2B5EF4-FFF2-40B4-BE49-F238E27FC236}">
                <a16:creationId xmlns:a16="http://schemas.microsoft.com/office/drawing/2014/main" id="{88837C0D-991F-8BF5-3062-A0C6E40D71B6}"/>
              </a:ext>
            </a:extLst>
          </p:cNvPr>
          <p:cNvSpPr/>
          <p:nvPr/>
        </p:nvSpPr>
        <p:spPr>
          <a:xfrm>
            <a:off x="6600772" y="3223195"/>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a:extLst>
              <a:ext uri="{FF2B5EF4-FFF2-40B4-BE49-F238E27FC236}">
                <a16:creationId xmlns:a16="http://schemas.microsoft.com/office/drawing/2014/main" id="{B3FDE33E-9878-FC64-95FB-491E5EA3EACB}"/>
              </a:ext>
            </a:extLst>
          </p:cNvPr>
          <p:cNvSpPr/>
          <p:nvPr/>
        </p:nvSpPr>
        <p:spPr>
          <a:xfrm>
            <a:off x="6356188" y="3341590"/>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E247A24E-E39F-8228-566D-021E43E7212B}"/>
              </a:ext>
            </a:extLst>
          </p:cNvPr>
          <p:cNvSpPr/>
          <p:nvPr/>
        </p:nvSpPr>
        <p:spPr>
          <a:xfrm>
            <a:off x="6689981" y="3442355"/>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extLst>
              <a:ext uri="{FF2B5EF4-FFF2-40B4-BE49-F238E27FC236}">
                <a16:creationId xmlns:a16="http://schemas.microsoft.com/office/drawing/2014/main" id="{FF2EFD55-F11C-D08C-4865-C6ADB59EAF93}"/>
              </a:ext>
            </a:extLst>
          </p:cNvPr>
          <p:cNvSpPr/>
          <p:nvPr/>
        </p:nvSpPr>
        <p:spPr>
          <a:xfrm>
            <a:off x="7198824" y="3342334"/>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a:extLst>
              <a:ext uri="{FF2B5EF4-FFF2-40B4-BE49-F238E27FC236}">
                <a16:creationId xmlns:a16="http://schemas.microsoft.com/office/drawing/2014/main" id="{C6E55CE7-BE23-4FD7-8445-EFE30CCB4BA7}"/>
              </a:ext>
            </a:extLst>
          </p:cNvPr>
          <p:cNvSpPr/>
          <p:nvPr/>
        </p:nvSpPr>
        <p:spPr>
          <a:xfrm>
            <a:off x="6532377" y="3813970"/>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7CE46975-F1D9-4A9D-CF19-6DA5579B787F}"/>
              </a:ext>
            </a:extLst>
          </p:cNvPr>
          <p:cNvSpPr/>
          <p:nvPr/>
        </p:nvSpPr>
        <p:spPr>
          <a:xfrm>
            <a:off x="6734585" y="2992764"/>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a:extLst>
              <a:ext uri="{FF2B5EF4-FFF2-40B4-BE49-F238E27FC236}">
                <a16:creationId xmlns:a16="http://schemas.microsoft.com/office/drawing/2014/main" id="{F95CBF21-9F2A-1227-3C68-2FF2D0F553F7}"/>
              </a:ext>
            </a:extLst>
          </p:cNvPr>
          <p:cNvSpPr/>
          <p:nvPr/>
        </p:nvSpPr>
        <p:spPr>
          <a:xfrm>
            <a:off x="6844762" y="3285080"/>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extLst>
              <a:ext uri="{FF2B5EF4-FFF2-40B4-BE49-F238E27FC236}">
                <a16:creationId xmlns:a16="http://schemas.microsoft.com/office/drawing/2014/main" id="{800E1D99-78F6-8676-A697-6D7D23779167}"/>
              </a:ext>
            </a:extLst>
          </p:cNvPr>
          <p:cNvSpPr/>
          <p:nvPr/>
        </p:nvSpPr>
        <p:spPr>
          <a:xfrm>
            <a:off x="7472415" y="3181491"/>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a:extLst>
              <a:ext uri="{FF2B5EF4-FFF2-40B4-BE49-F238E27FC236}">
                <a16:creationId xmlns:a16="http://schemas.microsoft.com/office/drawing/2014/main" id="{9A26E8ED-AC53-0A14-0256-7AFF2DF03487}"/>
              </a:ext>
            </a:extLst>
          </p:cNvPr>
          <p:cNvSpPr/>
          <p:nvPr/>
        </p:nvSpPr>
        <p:spPr>
          <a:xfrm>
            <a:off x="6403767" y="3612385"/>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a:extLst>
              <a:ext uri="{FF2B5EF4-FFF2-40B4-BE49-F238E27FC236}">
                <a16:creationId xmlns:a16="http://schemas.microsoft.com/office/drawing/2014/main" id="{F1FF35D7-0A3E-B935-3C04-74EE6E17F35A}"/>
              </a:ext>
            </a:extLst>
          </p:cNvPr>
          <p:cNvSpPr/>
          <p:nvPr/>
        </p:nvSpPr>
        <p:spPr>
          <a:xfrm>
            <a:off x="7034047" y="3528978"/>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5-Point Star 76">
            <a:extLst>
              <a:ext uri="{FF2B5EF4-FFF2-40B4-BE49-F238E27FC236}">
                <a16:creationId xmlns:a16="http://schemas.microsoft.com/office/drawing/2014/main" id="{45B9BEF0-4F88-2150-67E1-9C1756DAFC1D}"/>
              </a:ext>
            </a:extLst>
          </p:cNvPr>
          <p:cNvSpPr/>
          <p:nvPr/>
        </p:nvSpPr>
        <p:spPr>
          <a:xfrm>
            <a:off x="7323952" y="2968787"/>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a:extLst>
              <a:ext uri="{FF2B5EF4-FFF2-40B4-BE49-F238E27FC236}">
                <a16:creationId xmlns:a16="http://schemas.microsoft.com/office/drawing/2014/main" id="{76B52557-D087-FA3B-BFFA-1894F2369DCC}"/>
              </a:ext>
            </a:extLst>
          </p:cNvPr>
          <p:cNvSpPr/>
          <p:nvPr/>
        </p:nvSpPr>
        <p:spPr>
          <a:xfrm>
            <a:off x="6789158" y="3672434"/>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a:extLst>
              <a:ext uri="{FF2B5EF4-FFF2-40B4-BE49-F238E27FC236}">
                <a16:creationId xmlns:a16="http://schemas.microsoft.com/office/drawing/2014/main" id="{1BC20E02-70AF-A499-3211-E6F8448C554C}"/>
              </a:ext>
            </a:extLst>
          </p:cNvPr>
          <p:cNvSpPr/>
          <p:nvPr/>
        </p:nvSpPr>
        <p:spPr>
          <a:xfrm>
            <a:off x="7043843" y="3196255"/>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a:extLst>
              <a:ext uri="{FF2B5EF4-FFF2-40B4-BE49-F238E27FC236}">
                <a16:creationId xmlns:a16="http://schemas.microsoft.com/office/drawing/2014/main" id="{2638D3A8-BD38-9091-E5E6-FB809A5A6016}"/>
              </a:ext>
            </a:extLst>
          </p:cNvPr>
          <p:cNvSpPr/>
          <p:nvPr/>
        </p:nvSpPr>
        <p:spPr>
          <a:xfrm>
            <a:off x="7034048" y="2992764"/>
            <a:ext cx="89209" cy="834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D2AC8E6-FFF1-2A08-5869-5DE519FAC26B}"/>
              </a:ext>
            </a:extLst>
          </p:cNvPr>
          <p:cNvSpPr/>
          <p:nvPr/>
        </p:nvSpPr>
        <p:spPr>
          <a:xfrm>
            <a:off x="6734585" y="4098566"/>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792B43F-FC7C-0657-C029-7D782CDCCD5C}"/>
              </a:ext>
            </a:extLst>
          </p:cNvPr>
          <p:cNvSpPr/>
          <p:nvPr/>
        </p:nvSpPr>
        <p:spPr>
          <a:xfrm>
            <a:off x="7097373" y="3835529"/>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E889E84-7CC1-E155-A8D1-C5AF8F453735}"/>
              </a:ext>
            </a:extLst>
          </p:cNvPr>
          <p:cNvSpPr/>
          <p:nvPr/>
        </p:nvSpPr>
        <p:spPr>
          <a:xfrm>
            <a:off x="6971942" y="4256750"/>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B245A6C-8156-DABF-A19E-16A5D8EFDFCC}"/>
              </a:ext>
            </a:extLst>
          </p:cNvPr>
          <p:cNvSpPr/>
          <p:nvPr/>
        </p:nvSpPr>
        <p:spPr>
          <a:xfrm>
            <a:off x="7149137" y="4106877"/>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B933F30-BBC4-30E0-57C0-BFB04E2E22F7}"/>
              </a:ext>
            </a:extLst>
          </p:cNvPr>
          <p:cNvSpPr/>
          <p:nvPr/>
        </p:nvSpPr>
        <p:spPr>
          <a:xfrm>
            <a:off x="7269682" y="3930351"/>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72C9C96-6BBF-FAE7-2AC7-2EDA4CE1AC8B}"/>
              </a:ext>
            </a:extLst>
          </p:cNvPr>
          <p:cNvSpPr/>
          <p:nvPr/>
        </p:nvSpPr>
        <p:spPr>
          <a:xfrm>
            <a:off x="7427474" y="3791992"/>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003CCC9-AF26-D2EC-3C67-3CE211FC6FF8}"/>
              </a:ext>
            </a:extLst>
          </p:cNvPr>
          <p:cNvSpPr/>
          <p:nvPr/>
        </p:nvSpPr>
        <p:spPr>
          <a:xfrm>
            <a:off x="6942605" y="4075665"/>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69998C4-AA8D-B671-A1B7-DF158D421C24}"/>
              </a:ext>
            </a:extLst>
          </p:cNvPr>
          <p:cNvSpPr/>
          <p:nvPr/>
        </p:nvSpPr>
        <p:spPr>
          <a:xfrm>
            <a:off x="7382870" y="3641081"/>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C0A1915-CCDF-57B1-B6F3-29C17F4DBF8C}"/>
              </a:ext>
            </a:extLst>
          </p:cNvPr>
          <p:cNvSpPr/>
          <p:nvPr/>
        </p:nvSpPr>
        <p:spPr>
          <a:xfrm>
            <a:off x="7474852" y="4064502"/>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423C3DAD-24E1-DC35-9127-458064B2C5BF}"/>
              </a:ext>
            </a:extLst>
          </p:cNvPr>
          <p:cNvSpPr/>
          <p:nvPr/>
        </p:nvSpPr>
        <p:spPr>
          <a:xfrm>
            <a:off x="7358917" y="4192974"/>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2A67EB2-EA14-0FAE-B068-69288B317A34}"/>
              </a:ext>
            </a:extLst>
          </p:cNvPr>
          <p:cNvSpPr/>
          <p:nvPr/>
        </p:nvSpPr>
        <p:spPr>
          <a:xfrm>
            <a:off x="7701547" y="3897377"/>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5B4FF2E-312C-5626-EEF7-E5951EDC03E1}"/>
              </a:ext>
            </a:extLst>
          </p:cNvPr>
          <p:cNvSpPr/>
          <p:nvPr/>
        </p:nvSpPr>
        <p:spPr>
          <a:xfrm>
            <a:off x="7088447" y="3981976"/>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0C1071E-AC1B-DA58-64E6-7E7E8BED4EAE}"/>
              </a:ext>
            </a:extLst>
          </p:cNvPr>
          <p:cNvSpPr/>
          <p:nvPr/>
        </p:nvSpPr>
        <p:spPr>
          <a:xfrm>
            <a:off x="7647997" y="3575960"/>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7C80AA2-16D9-2236-02E9-F289485AF63C}"/>
              </a:ext>
            </a:extLst>
          </p:cNvPr>
          <p:cNvSpPr/>
          <p:nvPr/>
        </p:nvSpPr>
        <p:spPr>
          <a:xfrm>
            <a:off x="7777672" y="3727307"/>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0A70957-5F64-F059-003F-1825B73B82A8}"/>
              </a:ext>
            </a:extLst>
          </p:cNvPr>
          <p:cNvSpPr/>
          <p:nvPr/>
        </p:nvSpPr>
        <p:spPr>
          <a:xfrm>
            <a:off x="7579874" y="3944392"/>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5335F29E-C630-B149-03D9-26622FE48AA9}"/>
              </a:ext>
            </a:extLst>
          </p:cNvPr>
          <p:cNvSpPr/>
          <p:nvPr/>
        </p:nvSpPr>
        <p:spPr>
          <a:xfrm>
            <a:off x="7754666" y="3418909"/>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4372243-9781-986E-E7A7-D4AC980B784C}"/>
              </a:ext>
            </a:extLst>
          </p:cNvPr>
          <p:cNvSpPr/>
          <p:nvPr/>
        </p:nvSpPr>
        <p:spPr>
          <a:xfrm>
            <a:off x="7843874" y="3575960"/>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6C8711D-D23B-7941-A388-75B069D3FC14}"/>
              </a:ext>
            </a:extLst>
          </p:cNvPr>
          <p:cNvSpPr/>
          <p:nvPr/>
        </p:nvSpPr>
        <p:spPr>
          <a:xfrm>
            <a:off x="7612339" y="3763226"/>
            <a:ext cx="89208" cy="847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0F29D751-1DB7-122E-B285-6601DAF67EF7}"/>
              </a:ext>
            </a:extLst>
          </p:cNvPr>
          <p:cNvCxnSpPr/>
          <p:nvPr/>
        </p:nvCxnSpPr>
        <p:spPr>
          <a:xfrm flipH="1">
            <a:off x="6382499" y="3028158"/>
            <a:ext cx="1645288" cy="1265101"/>
          </a:xfrm>
          <a:prstGeom prst="line">
            <a:avLst/>
          </a:prstGeom>
          <a:ln w="25400"/>
        </p:spPr>
        <p:style>
          <a:lnRef idx="1">
            <a:schemeClr val="accent1"/>
          </a:lnRef>
          <a:fillRef idx="0">
            <a:schemeClr val="accent1"/>
          </a:fillRef>
          <a:effectRef idx="0">
            <a:schemeClr val="accent1"/>
          </a:effectRef>
          <a:fontRef idx="minor">
            <a:schemeClr val="tx1"/>
          </a:fontRef>
        </p:style>
      </p:cxnSp>
      <p:graphicFrame>
        <p:nvGraphicFramePr>
          <p:cNvPr id="101" name="Chart 100">
            <a:extLst>
              <a:ext uri="{FF2B5EF4-FFF2-40B4-BE49-F238E27FC236}">
                <a16:creationId xmlns:a16="http://schemas.microsoft.com/office/drawing/2014/main" id="{02B365D4-7A2A-E61E-BB7E-EE00665931E7}"/>
              </a:ext>
            </a:extLst>
          </p:cNvPr>
          <p:cNvGraphicFramePr/>
          <p:nvPr>
            <p:extLst>
              <p:ext uri="{D42A27DB-BD31-4B8C-83A1-F6EECF244321}">
                <p14:modId xmlns:p14="http://schemas.microsoft.com/office/powerpoint/2010/main" val="1051925633"/>
              </p:ext>
            </p:extLst>
          </p:nvPr>
        </p:nvGraphicFramePr>
        <p:xfrm>
          <a:off x="5032118" y="3005878"/>
          <a:ext cx="2053729" cy="1468657"/>
        </p:xfrm>
        <a:graphic>
          <a:graphicData uri="http://schemas.openxmlformats.org/drawingml/2006/chart">
            <c:chart xmlns:c="http://schemas.openxmlformats.org/drawingml/2006/chart" xmlns:r="http://schemas.openxmlformats.org/officeDocument/2006/relationships" r:id="rId5"/>
          </a:graphicData>
        </a:graphic>
      </p:graphicFrame>
      <p:pic>
        <p:nvPicPr>
          <p:cNvPr id="124" name="Picture 123" descr="A black background with a black square&#10;&#10;Description automatically generated with medium confidence">
            <a:extLst>
              <a:ext uri="{FF2B5EF4-FFF2-40B4-BE49-F238E27FC236}">
                <a16:creationId xmlns:a16="http://schemas.microsoft.com/office/drawing/2014/main" id="{F768AF84-49C0-6AC5-51EF-9E3A163EB16D}"/>
              </a:ext>
            </a:extLst>
          </p:cNvPr>
          <p:cNvPicPr>
            <a:picLocks noChangeAspect="1"/>
          </p:cNvPicPr>
          <p:nvPr/>
        </p:nvPicPr>
        <p:blipFill>
          <a:blip r:embed="rId6"/>
          <a:stretch>
            <a:fillRect/>
          </a:stretch>
        </p:blipFill>
        <p:spPr>
          <a:xfrm>
            <a:off x="8539427" y="4039175"/>
            <a:ext cx="491884" cy="491884"/>
          </a:xfrm>
          <a:prstGeom prst="rect">
            <a:avLst/>
          </a:prstGeom>
        </p:spPr>
      </p:pic>
      <p:pic>
        <p:nvPicPr>
          <p:cNvPr id="126" name="Picture 125" descr="A black background with a black square&#10;&#10;Description automatically generated with medium confidence">
            <a:extLst>
              <a:ext uri="{FF2B5EF4-FFF2-40B4-BE49-F238E27FC236}">
                <a16:creationId xmlns:a16="http://schemas.microsoft.com/office/drawing/2014/main" id="{F24069DA-2B6E-1551-5996-7776B4FB5F32}"/>
              </a:ext>
            </a:extLst>
          </p:cNvPr>
          <p:cNvPicPr>
            <a:picLocks noChangeAspect="1"/>
          </p:cNvPicPr>
          <p:nvPr/>
        </p:nvPicPr>
        <p:blipFill>
          <a:blip r:embed="rId7"/>
          <a:stretch>
            <a:fillRect/>
          </a:stretch>
        </p:blipFill>
        <p:spPr>
          <a:xfrm>
            <a:off x="7141679" y="4039175"/>
            <a:ext cx="487070" cy="487070"/>
          </a:xfrm>
          <a:prstGeom prst="rect">
            <a:avLst/>
          </a:prstGeom>
        </p:spPr>
      </p:pic>
      <p:pic>
        <p:nvPicPr>
          <p:cNvPr id="129" name="Picture 128" descr="A palm tree and sun in a circle&#10;&#10;Description automatically generated">
            <a:extLst>
              <a:ext uri="{FF2B5EF4-FFF2-40B4-BE49-F238E27FC236}">
                <a16:creationId xmlns:a16="http://schemas.microsoft.com/office/drawing/2014/main" id="{70D54371-C339-1E6A-3B95-9FF2E51D4E56}"/>
              </a:ext>
            </a:extLst>
          </p:cNvPr>
          <p:cNvPicPr>
            <a:picLocks noChangeAspect="1"/>
          </p:cNvPicPr>
          <p:nvPr/>
        </p:nvPicPr>
        <p:blipFill>
          <a:blip r:embed="rId8"/>
          <a:stretch>
            <a:fillRect/>
          </a:stretch>
        </p:blipFill>
        <p:spPr>
          <a:xfrm>
            <a:off x="7737205" y="2849623"/>
            <a:ext cx="650133" cy="650133"/>
          </a:xfrm>
          <a:prstGeom prst="rect">
            <a:avLst/>
          </a:prstGeom>
        </p:spPr>
      </p:pic>
      <p:cxnSp>
        <p:nvCxnSpPr>
          <p:cNvPr id="131" name="Straight Arrow Connector 130">
            <a:extLst>
              <a:ext uri="{FF2B5EF4-FFF2-40B4-BE49-F238E27FC236}">
                <a16:creationId xmlns:a16="http://schemas.microsoft.com/office/drawing/2014/main" id="{4F021E28-0027-643A-9240-CCDF80900E29}"/>
              </a:ext>
            </a:extLst>
          </p:cNvPr>
          <p:cNvCxnSpPr>
            <a:stCxn id="126" idx="3"/>
            <a:endCxn id="124" idx="1"/>
          </p:cNvCxnSpPr>
          <p:nvPr/>
        </p:nvCxnSpPr>
        <p:spPr>
          <a:xfrm>
            <a:off x="7628749" y="4282710"/>
            <a:ext cx="910678" cy="24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A0DBFD51-2FE0-4D47-AF69-974C4E7A7A02}"/>
              </a:ext>
            </a:extLst>
          </p:cNvPr>
          <p:cNvCxnSpPr>
            <a:stCxn id="129" idx="2"/>
            <a:endCxn id="126" idx="0"/>
          </p:cNvCxnSpPr>
          <p:nvPr/>
        </p:nvCxnSpPr>
        <p:spPr>
          <a:xfrm flipH="1">
            <a:off x="7385214" y="3499756"/>
            <a:ext cx="677058" cy="539419"/>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3CECFCD-5086-4AAB-FCC8-BBEA658E4CA0}"/>
              </a:ext>
            </a:extLst>
          </p:cNvPr>
          <p:cNvCxnSpPr>
            <a:stCxn id="129" idx="2"/>
            <a:endCxn id="124" idx="0"/>
          </p:cNvCxnSpPr>
          <p:nvPr/>
        </p:nvCxnSpPr>
        <p:spPr>
          <a:xfrm>
            <a:off x="8062272" y="3499756"/>
            <a:ext cx="723097" cy="539419"/>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36" name="Picture 135" descr="A black background with a black square&#10;&#10;Description automatically generated with medium confidence">
            <a:extLst>
              <a:ext uri="{FF2B5EF4-FFF2-40B4-BE49-F238E27FC236}">
                <a16:creationId xmlns:a16="http://schemas.microsoft.com/office/drawing/2014/main" id="{005C4DEB-C9E2-6953-6DFC-732EE94FF7C3}"/>
              </a:ext>
            </a:extLst>
          </p:cNvPr>
          <p:cNvPicPr>
            <a:picLocks noChangeAspect="1"/>
          </p:cNvPicPr>
          <p:nvPr/>
        </p:nvPicPr>
        <p:blipFill>
          <a:blip r:embed="rId4"/>
          <a:stretch>
            <a:fillRect/>
          </a:stretch>
        </p:blipFill>
        <p:spPr>
          <a:xfrm rot="2348167">
            <a:off x="881517" y="2687308"/>
            <a:ext cx="600787" cy="529961"/>
          </a:xfrm>
          <a:prstGeom prst="rect">
            <a:avLst/>
          </a:prstGeom>
        </p:spPr>
      </p:pic>
      <p:pic>
        <p:nvPicPr>
          <p:cNvPr id="137" name="Picture 136" descr="A black background with a black square&#10;&#10;Description automatically generated with medium confidence">
            <a:extLst>
              <a:ext uri="{FF2B5EF4-FFF2-40B4-BE49-F238E27FC236}">
                <a16:creationId xmlns:a16="http://schemas.microsoft.com/office/drawing/2014/main" id="{7FD05D18-E6DF-8EE8-49D1-C58A7BDFE299}"/>
              </a:ext>
            </a:extLst>
          </p:cNvPr>
          <p:cNvPicPr>
            <a:picLocks noChangeAspect="1"/>
          </p:cNvPicPr>
          <p:nvPr/>
        </p:nvPicPr>
        <p:blipFill>
          <a:blip r:embed="rId4"/>
          <a:stretch>
            <a:fillRect/>
          </a:stretch>
        </p:blipFill>
        <p:spPr>
          <a:xfrm rot="19729197">
            <a:off x="1205696" y="2753794"/>
            <a:ext cx="526609" cy="529961"/>
          </a:xfrm>
          <a:prstGeom prst="rect">
            <a:avLst/>
          </a:prstGeom>
        </p:spPr>
      </p:pic>
      <p:sp>
        <p:nvSpPr>
          <p:cNvPr id="138" name="TextBox 137">
            <a:extLst>
              <a:ext uri="{FF2B5EF4-FFF2-40B4-BE49-F238E27FC236}">
                <a16:creationId xmlns:a16="http://schemas.microsoft.com/office/drawing/2014/main" id="{FB05EA4E-554E-680A-91B1-6C505F4954ED}"/>
              </a:ext>
            </a:extLst>
          </p:cNvPr>
          <p:cNvSpPr txBox="1"/>
          <p:nvPr/>
        </p:nvSpPr>
        <p:spPr>
          <a:xfrm>
            <a:off x="994402" y="1570198"/>
            <a:ext cx="1311503" cy="400110"/>
          </a:xfrm>
          <a:prstGeom prst="rect">
            <a:avLst/>
          </a:prstGeom>
          <a:noFill/>
        </p:spPr>
        <p:txBody>
          <a:bodyPr wrap="square" rtlCol="0">
            <a:spAutoFit/>
          </a:bodyPr>
          <a:lstStyle/>
          <a:p>
            <a:r>
              <a:rPr lang="en-US" sz="2000" b="1" dirty="0">
                <a:solidFill>
                  <a:srgbClr val="075063"/>
                </a:solidFill>
                <a:latin typeface="Andale Mono" panose="020B0509000000000004" pitchFamily="49" charset="0"/>
                <a:cs typeface="Arima Madurai Bold" pitchFamily="2" charset="77"/>
              </a:rPr>
              <a:t>Success</a:t>
            </a:r>
          </a:p>
        </p:txBody>
      </p:sp>
      <p:sp>
        <p:nvSpPr>
          <p:cNvPr id="139" name="Hexagon 138">
            <a:extLst>
              <a:ext uri="{FF2B5EF4-FFF2-40B4-BE49-F238E27FC236}">
                <a16:creationId xmlns:a16="http://schemas.microsoft.com/office/drawing/2014/main" id="{02629421-B650-8EDC-273C-933AED69927B}"/>
              </a:ext>
            </a:extLst>
          </p:cNvPr>
          <p:cNvSpPr/>
          <p:nvPr/>
        </p:nvSpPr>
        <p:spPr>
          <a:xfrm>
            <a:off x="5305493" y="1314706"/>
            <a:ext cx="1369960"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000" i="1">
                <a:solidFill>
                  <a:schemeClr val="accent1"/>
                </a:solidFill>
              </a:rPr>
              <a:t>pos(0)</a:t>
            </a:r>
            <a:r>
              <a:rPr lang="en-US" sz="1000">
                <a:solidFill>
                  <a:schemeClr val="accent1"/>
                </a:solidFill>
              </a:rPr>
              <a:t> = 0.0</a:t>
            </a:r>
          </a:p>
          <a:p>
            <a:pPr algn="ctr"/>
            <a:r>
              <a:rPr lang="en-US" sz="1000" i="1">
                <a:solidFill>
                  <a:schemeClr val="accent1"/>
                </a:solidFill>
              </a:rPr>
              <a:t>vel(0) </a:t>
            </a:r>
            <a:r>
              <a:rPr lang="en-US" sz="1000">
                <a:solidFill>
                  <a:schemeClr val="accent1"/>
                </a:solidFill>
              </a:rPr>
              <a:t>= 0.02</a:t>
            </a:r>
          </a:p>
          <a:p>
            <a:pPr algn="ctr"/>
            <a:r>
              <a:rPr lang="en-US" sz="1000">
                <a:solidFill>
                  <a:schemeClr val="accent1"/>
                </a:solidFill>
              </a:rPr>
              <a:t>action(0) = -1 </a:t>
            </a:r>
          </a:p>
        </p:txBody>
      </p:sp>
      <p:sp>
        <p:nvSpPr>
          <p:cNvPr id="140" name="Hexagon 139">
            <a:extLst>
              <a:ext uri="{FF2B5EF4-FFF2-40B4-BE49-F238E27FC236}">
                <a16:creationId xmlns:a16="http://schemas.microsoft.com/office/drawing/2014/main" id="{470FDBC6-120F-6652-AD45-F45C9645A773}"/>
              </a:ext>
            </a:extLst>
          </p:cNvPr>
          <p:cNvSpPr/>
          <p:nvPr/>
        </p:nvSpPr>
        <p:spPr>
          <a:xfrm>
            <a:off x="5313825" y="2180774"/>
            <a:ext cx="1376061"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i="1">
              <a:solidFill>
                <a:schemeClr val="accent1"/>
              </a:solidFill>
            </a:endParaRPr>
          </a:p>
          <a:p>
            <a:pPr algn="ctr"/>
            <a:r>
              <a:rPr lang="en-US" sz="1000" i="1">
                <a:solidFill>
                  <a:schemeClr val="accent1"/>
                </a:solidFill>
              </a:rPr>
              <a:t>pos(1)</a:t>
            </a:r>
            <a:r>
              <a:rPr lang="en-US" sz="1000">
                <a:solidFill>
                  <a:schemeClr val="accent1"/>
                </a:solidFill>
              </a:rPr>
              <a:t> = -0.01</a:t>
            </a:r>
          </a:p>
          <a:p>
            <a:pPr algn="ctr"/>
            <a:r>
              <a:rPr lang="en-US" sz="1000" i="1">
                <a:solidFill>
                  <a:schemeClr val="accent1"/>
                </a:solidFill>
              </a:rPr>
              <a:t>vel(1) </a:t>
            </a:r>
            <a:r>
              <a:rPr lang="en-US" sz="1000">
                <a:solidFill>
                  <a:schemeClr val="accent1"/>
                </a:solidFill>
              </a:rPr>
              <a:t>= -0.01</a:t>
            </a:r>
          </a:p>
          <a:p>
            <a:pPr algn="ctr"/>
            <a:r>
              <a:rPr lang="en-US" sz="1000">
                <a:solidFill>
                  <a:schemeClr val="accent1"/>
                </a:solidFill>
              </a:rPr>
              <a:t>action(1) = -1  </a:t>
            </a:r>
          </a:p>
          <a:p>
            <a:pPr algn="ctr"/>
            <a:endParaRPr lang="en-US" sz="1000">
              <a:solidFill>
                <a:schemeClr val="accent1"/>
              </a:solidFill>
            </a:endParaRPr>
          </a:p>
        </p:txBody>
      </p:sp>
      <p:sp>
        <p:nvSpPr>
          <p:cNvPr id="141" name="Hexagon 140">
            <a:extLst>
              <a:ext uri="{FF2B5EF4-FFF2-40B4-BE49-F238E27FC236}">
                <a16:creationId xmlns:a16="http://schemas.microsoft.com/office/drawing/2014/main" id="{D98161B9-509A-2F5E-EA04-BC83FE68C0D0}"/>
              </a:ext>
            </a:extLst>
          </p:cNvPr>
          <p:cNvSpPr/>
          <p:nvPr/>
        </p:nvSpPr>
        <p:spPr>
          <a:xfrm>
            <a:off x="5294109" y="3274971"/>
            <a:ext cx="1392727"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a:solidFill>
                <a:schemeClr val="accent1"/>
              </a:solidFill>
            </a:endParaRPr>
          </a:p>
          <a:p>
            <a:pPr algn="ctr"/>
            <a:endParaRPr lang="en-US" sz="1000" i="1">
              <a:solidFill>
                <a:schemeClr val="accent1"/>
              </a:solidFill>
            </a:endParaRPr>
          </a:p>
          <a:p>
            <a:pPr algn="ctr"/>
            <a:r>
              <a:rPr lang="en-US" sz="1000" i="1">
                <a:solidFill>
                  <a:schemeClr val="accent1"/>
                </a:solidFill>
              </a:rPr>
              <a:t>pos(n-1)</a:t>
            </a:r>
            <a:r>
              <a:rPr lang="en-US" sz="1000">
                <a:solidFill>
                  <a:schemeClr val="accent1"/>
                </a:solidFill>
              </a:rPr>
              <a:t> = 0.58</a:t>
            </a:r>
          </a:p>
          <a:p>
            <a:pPr algn="ctr"/>
            <a:r>
              <a:rPr lang="en-US" sz="1000" i="1">
                <a:solidFill>
                  <a:schemeClr val="accent1"/>
                </a:solidFill>
              </a:rPr>
              <a:t>vel(n-1) </a:t>
            </a:r>
            <a:r>
              <a:rPr lang="en-US" sz="1000">
                <a:solidFill>
                  <a:schemeClr val="accent1"/>
                </a:solidFill>
              </a:rPr>
              <a:t>= 0.05</a:t>
            </a:r>
          </a:p>
          <a:p>
            <a:pPr algn="ctr"/>
            <a:r>
              <a:rPr lang="en-US" sz="1000">
                <a:solidFill>
                  <a:schemeClr val="accent1"/>
                </a:solidFill>
              </a:rPr>
              <a:t>action(n-1) = 1  </a:t>
            </a:r>
          </a:p>
          <a:p>
            <a:pPr algn="ctr"/>
            <a:endParaRPr lang="en-US" sz="1000">
              <a:solidFill>
                <a:schemeClr val="accent1"/>
              </a:solidFill>
            </a:endParaRPr>
          </a:p>
          <a:p>
            <a:pPr algn="ctr"/>
            <a:endParaRPr lang="en-US" sz="1000">
              <a:solidFill>
                <a:schemeClr val="accent1"/>
              </a:solidFill>
            </a:endParaRPr>
          </a:p>
        </p:txBody>
      </p:sp>
      <p:sp>
        <p:nvSpPr>
          <p:cNvPr id="142" name="Hexagon 141">
            <a:extLst>
              <a:ext uri="{FF2B5EF4-FFF2-40B4-BE49-F238E27FC236}">
                <a16:creationId xmlns:a16="http://schemas.microsoft.com/office/drawing/2014/main" id="{5C0FE327-C8D7-3CD8-21ED-3AE28967121C}"/>
              </a:ext>
            </a:extLst>
          </p:cNvPr>
          <p:cNvSpPr/>
          <p:nvPr/>
        </p:nvSpPr>
        <p:spPr>
          <a:xfrm>
            <a:off x="5294109" y="4162360"/>
            <a:ext cx="1392727" cy="533525"/>
          </a:xfrm>
          <a:prstGeom prst="hexagon">
            <a:avLst/>
          </a:prstGeom>
          <a:solidFill>
            <a:srgbClr val="00B050">
              <a:alpha val="14501"/>
            </a:srgbClr>
          </a:solidFill>
          <a:ln w="603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i="1" dirty="0">
              <a:solidFill>
                <a:srgbClr val="00B050"/>
              </a:solidFill>
            </a:endParaRPr>
          </a:p>
          <a:p>
            <a:pPr algn="ctr"/>
            <a:r>
              <a:rPr lang="en-US" sz="1000" i="1" dirty="0">
                <a:solidFill>
                  <a:schemeClr val="accent1"/>
                </a:solidFill>
              </a:rPr>
              <a:t>pos(n)</a:t>
            </a:r>
            <a:r>
              <a:rPr lang="en-US" sz="1000" dirty="0">
                <a:solidFill>
                  <a:schemeClr val="accent1"/>
                </a:solidFill>
              </a:rPr>
              <a:t> = 0.6</a:t>
            </a:r>
          </a:p>
          <a:p>
            <a:pPr algn="ctr"/>
            <a:r>
              <a:rPr lang="en-US" sz="1000" i="1" dirty="0">
                <a:solidFill>
                  <a:schemeClr val="accent1"/>
                </a:solidFill>
              </a:rPr>
              <a:t>vel(n) </a:t>
            </a:r>
            <a:r>
              <a:rPr lang="en-US" sz="1000" dirty="0">
                <a:solidFill>
                  <a:schemeClr val="accent1"/>
                </a:solidFill>
              </a:rPr>
              <a:t>= 0.01</a:t>
            </a:r>
          </a:p>
          <a:p>
            <a:pPr algn="ctr"/>
            <a:r>
              <a:rPr lang="en-US" sz="1000" dirty="0">
                <a:solidFill>
                  <a:schemeClr val="accent1"/>
                </a:solidFill>
              </a:rPr>
              <a:t>action(n) = 1  </a:t>
            </a:r>
          </a:p>
          <a:p>
            <a:pPr algn="ctr"/>
            <a:endParaRPr lang="en-US" sz="1000" dirty="0">
              <a:solidFill>
                <a:schemeClr val="accent1"/>
              </a:solidFill>
            </a:endParaRPr>
          </a:p>
        </p:txBody>
      </p:sp>
      <p:cxnSp>
        <p:nvCxnSpPr>
          <p:cNvPr id="143" name="Straight Arrow Connector 142">
            <a:extLst>
              <a:ext uri="{FF2B5EF4-FFF2-40B4-BE49-F238E27FC236}">
                <a16:creationId xmlns:a16="http://schemas.microsoft.com/office/drawing/2014/main" id="{89DD74C9-830E-FC1C-5107-35414050CB8C}"/>
              </a:ext>
            </a:extLst>
          </p:cNvPr>
          <p:cNvCxnSpPr>
            <a:cxnSpLocks/>
          </p:cNvCxnSpPr>
          <p:nvPr/>
        </p:nvCxnSpPr>
        <p:spPr>
          <a:xfrm>
            <a:off x="5990473" y="1840735"/>
            <a:ext cx="0" cy="3325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F119E85F-337C-795F-BA4D-7754E6A05CB8}"/>
              </a:ext>
            </a:extLst>
          </p:cNvPr>
          <p:cNvCxnSpPr>
            <a:cxnSpLocks/>
          </p:cNvCxnSpPr>
          <p:nvPr/>
        </p:nvCxnSpPr>
        <p:spPr>
          <a:xfrm>
            <a:off x="5990473" y="2706803"/>
            <a:ext cx="0" cy="568168"/>
          </a:xfrm>
          <a:prstGeom prst="straightConnector1">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AE27E71-47E6-AC0E-7869-82427CB80A6A}"/>
              </a:ext>
            </a:extLst>
          </p:cNvPr>
          <p:cNvCxnSpPr>
            <a:cxnSpLocks/>
          </p:cNvCxnSpPr>
          <p:nvPr/>
        </p:nvCxnSpPr>
        <p:spPr>
          <a:xfrm>
            <a:off x="5990473" y="3828559"/>
            <a:ext cx="0" cy="33380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07AD3B6E-7358-5A0F-94CF-9645749E7139}"/>
              </a:ext>
            </a:extLst>
          </p:cNvPr>
          <p:cNvSpPr/>
          <p:nvPr/>
        </p:nvSpPr>
        <p:spPr>
          <a:xfrm>
            <a:off x="4026874" y="1656580"/>
            <a:ext cx="825892" cy="186792"/>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a:extLst>
              <a:ext uri="{FF2B5EF4-FFF2-40B4-BE49-F238E27FC236}">
                <a16:creationId xmlns:a16="http://schemas.microsoft.com/office/drawing/2014/main" id="{184EAD9A-36DD-CF3F-00C8-B0F629B6EA55}"/>
              </a:ext>
            </a:extLst>
          </p:cNvPr>
          <p:cNvSpPr/>
          <p:nvPr/>
        </p:nvSpPr>
        <p:spPr>
          <a:xfrm>
            <a:off x="5574900" y="1656580"/>
            <a:ext cx="825892" cy="186792"/>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7D02FAB-733A-CDD6-D5B1-B6BAC26CC3CE}"/>
              </a:ext>
            </a:extLst>
          </p:cNvPr>
          <p:cNvSpPr/>
          <p:nvPr/>
        </p:nvSpPr>
        <p:spPr>
          <a:xfrm>
            <a:off x="5194720" y="2849092"/>
            <a:ext cx="3965600" cy="1865753"/>
          </a:xfrm>
          <a:prstGeom prst="rect">
            <a:avLst/>
          </a:prstGeom>
          <a:solidFill>
            <a:schemeClr val="bg1">
              <a:alpha val="8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latin typeface="Andale Mono" panose="020B0509000000000004" pitchFamily="49" charset="0"/>
              <a:cs typeface="Times New Roman" panose="02020603050405020304" pitchFamily="18" charset="0"/>
            </a:endParaRPr>
          </a:p>
          <a:p>
            <a:pPr algn="ctr"/>
            <a:r>
              <a:rPr lang="en-US" sz="2400" dirty="0">
                <a:latin typeface="Andale Mono" panose="020B0509000000000004" pitchFamily="49" charset="0"/>
                <a:cs typeface="Times New Roman" panose="02020603050405020304" pitchFamily="18" charset="0"/>
              </a:rPr>
              <a:t>Correlation </a:t>
            </a:r>
            <a:r>
              <a:rPr lang="en-US" sz="2400" u="sng" dirty="0">
                <a:latin typeface="Andale Mono" panose="020B0509000000000004" pitchFamily="49" charset="0"/>
                <a:cs typeface="Times New Roman" panose="02020603050405020304" pitchFamily="18" charset="0"/>
              </a:rPr>
              <a:t>doesn’t</a:t>
            </a:r>
            <a:r>
              <a:rPr lang="en-US" sz="2400" dirty="0">
                <a:latin typeface="Andale Mono" panose="020B0509000000000004" pitchFamily="49" charset="0"/>
                <a:cs typeface="Times New Roman" panose="02020603050405020304" pitchFamily="18" charset="0"/>
              </a:rPr>
              <a:t> mean Causation </a:t>
            </a:r>
          </a:p>
          <a:p>
            <a:pPr algn="ctr"/>
            <a:endParaRPr lang="en-US" sz="2400" dirty="0">
              <a:latin typeface="American Typewriter" panose="02090604020004020304" pitchFamily="18" charset="77"/>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436B488-528E-B4EA-3D14-6E1B8AAFA63D}"/>
              </a:ext>
            </a:extLst>
          </p:cNvPr>
          <p:cNvPicPr>
            <a:picLocks noChangeAspect="1"/>
          </p:cNvPicPr>
          <p:nvPr/>
        </p:nvPicPr>
        <p:blipFill>
          <a:blip r:embed="rId9"/>
          <a:stretch>
            <a:fillRect/>
          </a:stretch>
        </p:blipFill>
        <p:spPr>
          <a:xfrm>
            <a:off x="962062" y="3852170"/>
            <a:ext cx="802698" cy="80269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7C4DA0E2-9E2A-BC1D-590E-C0869AA2FE92}"/>
              </a:ext>
            </a:extLst>
          </p:cNvPr>
          <p:cNvPicPr>
            <a:picLocks noChangeAspect="1"/>
          </p:cNvPicPr>
          <p:nvPr/>
        </p:nvPicPr>
        <p:blipFill>
          <a:blip r:embed="rId10"/>
          <a:stretch>
            <a:fillRect/>
          </a:stretch>
        </p:blipFill>
        <p:spPr>
          <a:xfrm>
            <a:off x="1826659" y="3864209"/>
            <a:ext cx="802692" cy="802692"/>
          </a:xfrm>
          <a:prstGeom prst="rect">
            <a:avLst/>
          </a:prstGeom>
        </p:spPr>
      </p:pic>
      <p:sp>
        <p:nvSpPr>
          <p:cNvPr id="3" name="TextBox 2">
            <a:extLst>
              <a:ext uri="{FF2B5EF4-FFF2-40B4-BE49-F238E27FC236}">
                <a16:creationId xmlns:a16="http://schemas.microsoft.com/office/drawing/2014/main" id="{A4B73557-67F7-4BE4-72CC-9E91CEFDC55D}"/>
              </a:ext>
            </a:extLst>
          </p:cNvPr>
          <p:cNvSpPr txBox="1"/>
          <p:nvPr/>
        </p:nvSpPr>
        <p:spPr>
          <a:xfrm>
            <a:off x="6121477" y="4428395"/>
            <a:ext cx="1914347" cy="400110"/>
          </a:xfrm>
          <a:prstGeom prst="rect">
            <a:avLst/>
          </a:prstGeom>
          <a:noFill/>
        </p:spPr>
        <p:txBody>
          <a:bodyPr wrap="square" rtlCol="0">
            <a:spAutoFit/>
          </a:bodyPr>
          <a:lstStyle/>
          <a:p>
            <a:r>
              <a:rPr lang="en-US" sz="2000" b="1" dirty="0">
                <a:solidFill>
                  <a:schemeClr val="accent1"/>
                </a:solidFill>
                <a:latin typeface="Andale Mono" panose="020B0509000000000004" pitchFamily="49" charset="0"/>
                <a:cs typeface="Arima Madurai Bold" pitchFamily="2" charset="77"/>
              </a:rPr>
              <a:t>Classifier</a:t>
            </a:r>
          </a:p>
        </p:txBody>
      </p:sp>
      <p:sp>
        <p:nvSpPr>
          <p:cNvPr id="5" name="TextBox 4">
            <a:extLst>
              <a:ext uri="{FF2B5EF4-FFF2-40B4-BE49-F238E27FC236}">
                <a16:creationId xmlns:a16="http://schemas.microsoft.com/office/drawing/2014/main" id="{EBC61416-9B96-A98A-ACD6-4CB02BB33151}"/>
              </a:ext>
            </a:extLst>
          </p:cNvPr>
          <p:cNvSpPr txBox="1"/>
          <p:nvPr/>
        </p:nvSpPr>
        <p:spPr>
          <a:xfrm>
            <a:off x="8663823" y="4866501"/>
            <a:ext cx="482824" cy="276999"/>
          </a:xfrm>
          <a:prstGeom prst="rect">
            <a:avLst/>
          </a:prstGeom>
          <a:noFill/>
        </p:spPr>
        <p:txBody>
          <a:bodyPr wrap="none" rtlCol="0">
            <a:spAutoFit/>
          </a:bodyPr>
          <a:lstStyle/>
          <a:p>
            <a:r>
              <a:rPr lang="en-US" sz="1200" dirty="0"/>
              <a:t>1/34</a:t>
            </a:r>
          </a:p>
        </p:txBody>
      </p:sp>
    </p:spTree>
    <p:extLst>
      <p:ext uri="{BB962C8B-B14F-4D97-AF65-F5344CB8AC3E}">
        <p14:creationId xmlns:p14="http://schemas.microsoft.com/office/powerpoint/2010/main" val="17678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1979 -0.0395 C 0.02743 -0.0571 0.03524 -0.07469 0.04288 -0.09475 C 0.05069 -0.11481 0.0592 -0.14105 0.06614 -0.15957 C 0.07309 -0.17808 0.08055 -0.19568 0.08455 -0.20586 C 0.08837 -0.21605 0.0934 -0.23148 0.08941 -0.22068 C 0.08542 -0.20987 0.06649 -0.15741 0.06059 -0.14105 " pathEditMode="relative" rAng="0" ptsTypes="AAAAAA">
                                      <p:cBhvr>
                                        <p:cTn id="38" dur="4000" fill="hold"/>
                                        <p:tgtEl>
                                          <p:spTgt spid="35"/>
                                        </p:tgtEl>
                                        <p:attrNameLst>
                                          <p:attrName>ppt_x</p:attrName>
                                          <p:attrName>ppt_y</p:attrName>
                                        </p:attrNameLst>
                                      </p:cBhvr>
                                      <p:rCtr x="3542" y="-9259"/>
                                    </p:animMotion>
                                  </p:childTnLst>
                                </p:cTn>
                              </p:par>
                            </p:childTnLst>
                          </p:cTn>
                        </p:par>
                        <p:par>
                          <p:cTn id="39" fill="hold">
                            <p:stCondLst>
                              <p:cond delay="4000"/>
                            </p:stCondLst>
                            <p:childTnLst>
                              <p:par>
                                <p:cTn id="40" presetID="1" presetClass="entr" presetSubtype="0" fill="hold" grpId="0" nodeType="afterEffect">
                                  <p:stCondLst>
                                    <p:cond delay="0"/>
                                  </p:stCondLst>
                                  <p:childTnLst>
                                    <p:set>
                                      <p:cBhvr>
                                        <p:cTn id="41" dur="1" fill="hold">
                                          <p:stCondLst>
                                            <p:cond delay="0"/>
                                          </p:stCondLst>
                                        </p:cTn>
                                        <p:tgtEl>
                                          <p:spTgt spid="10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4"/>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7"/>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73"/>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4"/>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77"/>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79"/>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0"/>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8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84"/>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8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86"/>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8"/>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89"/>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90"/>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1"/>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3"/>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4"/>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95"/>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96"/>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9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8"/>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100"/>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60"/>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62"/>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6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64"/>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65"/>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66"/>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67"/>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68"/>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69"/>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73"/>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74"/>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77"/>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78"/>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79"/>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80"/>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81"/>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82"/>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83"/>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84"/>
                                        </p:tgtEl>
                                        <p:attrNameLst>
                                          <p:attrName>style.visibility</p:attrName>
                                        </p:attrNameLst>
                                      </p:cBhvr>
                                      <p:to>
                                        <p:strVal val="hidden"/>
                                      </p:to>
                                    </p:set>
                                  </p:childTnLst>
                                </p:cTn>
                              </p:par>
                              <p:par>
                                <p:cTn id="190" presetID="1" presetClass="exit" presetSubtype="0" fill="hold" grpId="1" nodeType="withEffect">
                                  <p:stCondLst>
                                    <p:cond delay="0"/>
                                  </p:stCondLst>
                                  <p:childTnLst>
                                    <p:set>
                                      <p:cBhvr>
                                        <p:cTn id="191" dur="1" fill="hold">
                                          <p:stCondLst>
                                            <p:cond delay="0"/>
                                          </p:stCondLst>
                                        </p:cTn>
                                        <p:tgtEl>
                                          <p:spTgt spid="85"/>
                                        </p:tgtEl>
                                        <p:attrNameLst>
                                          <p:attrName>style.visibility</p:attrName>
                                        </p:attrNameLst>
                                      </p:cBhvr>
                                      <p:to>
                                        <p:strVal val="hidden"/>
                                      </p:to>
                                    </p:set>
                                  </p:childTnLst>
                                </p:cTn>
                              </p:par>
                              <p:par>
                                <p:cTn id="192" presetID="1" presetClass="exit" presetSubtype="0" fill="hold" grpId="1" nodeType="withEffect">
                                  <p:stCondLst>
                                    <p:cond delay="0"/>
                                  </p:stCondLst>
                                  <p:childTnLst>
                                    <p:set>
                                      <p:cBhvr>
                                        <p:cTn id="193" dur="1" fill="hold">
                                          <p:stCondLst>
                                            <p:cond delay="0"/>
                                          </p:stCondLst>
                                        </p:cTn>
                                        <p:tgtEl>
                                          <p:spTgt spid="86"/>
                                        </p:tgtEl>
                                        <p:attrNameLst>
                                          <p:attrName>style.visibility</p:attrName>
                                        </p:attrNameLst>
                                      </p:cBhvr>
                                      <p:to>
                                        <p:strVal val="hidden"/>
                                      </p:to>
                                    </p:set>
                                  </p:childTnLst>
                                </p:cTn>
                              </p:par>
                              <p:par>
                                <p:cTn id="194" presetID="1" presetClass="exit" presetSubtype="0" fill="hold" grpId="1" nodeType="withEffect">
                                  <p:stCondLst>
                                    <p:cond delay="0"/>
                                  </p:stCondLst>
                                  <p:childTnLst>
                                    <p:set>
                                      <p:cBhvr>
                                        <p:cTn id="195" dur="1" fill="hold">
                                          <p:stCondLst>
                                            <p:cond delay="0"/>
                                          </p:stCondLst>
                                        </p:cTn>
                                        <p:tgtEl>
                                          <p:spTgt spid="87"/>
                                        </p:tgtEl>
                                        <p:attrNameLst>
                                          <p:attrName>style.visibility</p:attrName>
                                        </p:attrNameLst>
                                      </p:cBhvr>
                                      <p:to>
                                        <p:strVal val="hidden"/>
                                      </p:to>
                                    </p:set>
                                  </p:childTnLst>
                                </p:cTn>
                              </p:par>
                              <p:par>
                                <p:cTn id="196" presetID="1" presetClass="exit" presetSubtype="0" fill="hold" grpId="1" nodeType="withEffect">
                                  <p:stCondLst>
                                    <p:cond delay="0"/>
                                  </p:stCondLst>
                                  <p:childTnLst>
                                    <p:set>
                                      <p:cBhvr>
                                        <p:cTn id="197" dur="1" fill="hold">
                                          <p:stCondLst>
                                            <p:cond delay="0"/>
                                          </p:stCondLst>
                                        </p:cTn>
                                        <p:tgtEl>
                                          <p:spTgt spid="88"/>
                                        </p:tgtEl>
                                        <p:attrNameLst>
                                          <p:attrName>style.visibility</p:attrName>
                                        </p:attrNameLst>
                                      </p:cBhvr>
                                      <p:to>
                                        <p:strVal val="hidden"/>
                                      </p:to>
                                    </p:set>
                                  </p:childTnLst>
                                </p:cTn>
                              </p:par>
                              <p:par>
                                <p:cTn id="198" presetID="1" presetClass="exit" presetSubtype="0" fill="hold" grpId="1" nodeType="withEffect">
                                  <p:stCondLst>
                                    <p:cond delay="0"/>
                                  </p:stCondLst>
                                  <p:childTnLst>
                                    <p:set>
                                      <p:cBhvr>
                                        <p:cTn id="199" dur="1" fill="hold">
                                          <p:stCondLst>
                                            <p:cond delay="0"/>
                                          </p:stCondLst>
                                        </p:cTn>
                                        <p:tgtEl>
                                          <p:spTgt spid="89"/>
                                        </p:tgtEl>
                                        <p:attrNameLst>
                                          <p:attrName>style.visibility</p:attrName>
                                        </p:attrNameLst>
                                      </p:cBhvr>
                                      <p:to>
                                        <p:strVal val="hidden"/>
                                      </p:to>
                                    </p:set>
                                  </p:childTnLst>
                                </p:cTn>
                              </p:par>
                              <p:par>
                                <p:cTn id="200" presetID="1" presetClass="exit" presetSubtype="0" fill="hold" grpId="1" nodeType="withEffect">
                                  <p:stCondLst>
                                    <p:cond delay="0"/>
                                  </p:stCondLst>
                                  <p:childTnLst>
                                    <p:set>
                                      <p:cBhvr>
                                        <p:cTn id="201" dur="1" fill="hold">
                                          <p:stCondLst>
                                            <p:cond delay="0"/>
                                          </p:stCondLst>
                                        </p:cTn>
                                        <p:tgtEl>
                                          <p:spTgt spid="90"/>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91"/>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92"/>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93"/>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94"/>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95"/>
                                        </p:tgtEl>
                                        <p:attrNameLst>
                                          <p:attrName>style.visibility</p:attrName>
                                        </p:attrNameLst>
                                      </p:cBhvr>
                                      <p:to>
                                        <p:strVal val="hidden"/>
                                      </p:to>
                                    </p:set>
                                  </p:childTnLst>
                                </p:cTn>
                              </p:par>
                              <p:par>
                                <p:cTn id="212" presetID="1" presetClass="exit" presetSubtype="0" fill="hold" grpId="1" nodeType="withEffect">
                                  <p:stCondLst>
                                    <p:cond delay="0"/>
                                  </p:stCondLst>
                                  <p:childTnLst>
                                    <p:set>
                                      <p:cBhvr>
                                        <p:cTn id="213" dur="1" fill="hold">
                                          <p:stCondLst>
                                            <p:cond delay="0"/>
                                          </p:stCondLst>
                                        </p:cTn>
                                        <p:tgtEl>
                                          <p:spTgt spid="96"/>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97"/>
                                        </p:tgtEl>
                                        <p:attrNameLst>
                                          <p:attrName>style.visibility</p:attrName>
                                        </p:attrNameLst>
                                      </p:cBhvr>
                                      <p:to>
                                        <p:strVal val="hidden"/>
                                      </p:to>
                                    </p:set>
                                  </p:childTnLst>
                                </p:cTn>
                              </p:par>
                              <p:par>
                                <p:cTn id="216" presetID="1" presetClass="exit" presetSubtype="0" fill="hold" grpId="1" nodeType="withEffect">
                                  <p:stCondLst>
                                    <p:cond delay="0"/>
                                  </p:stCondLst>
                                  <p:childTnLst>
                                    <p:set>
                                      <p:cBhvr>
                                        <p:cTn id="217" dur="1" fill="hold">
                                          <p:stCondLst>
                                            <p:cond delay="0"/>
                                          </p:stCondLst>
                                        </p:cTn>
                                        <p:tgtEl>
                                          <p:spTgt spid="98"/>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00"/>
                                        </p:tgtEl>
                                        <p:attrNameLst>
                                          <p:attrName>style.visibility</p:attrName>
                                        </p:attrNameLst>
                                      </p:cBhvr>
                                      <p:to>
                                        <p:strVal val="hidden"/>
                                      </p:to>
                                    </p:set>
                                  </p:childTnLst>
                                </p:cTn>
                              </p:par>
                              <p:par>
                                <p:cTn id="220" presetID="1" presetClass="exit" presetSubtype="0" fill="hold" grpId="2" nodeType="withEffect">
                                  <p:stCondLst>
                                    <p:cond delay="0"/>
                                  </p:stCondLst>
                                  <p:childTnLst>
                                    <p:set>
                                      <p:cBhvr>
                                        <p:cTn id="221" dur="1" fill="hold">
                                          <p:stCondLst>
                                            <p:cond delay="0"/>
                                          </p:stCondLst>
                                        </p:cTn>
                                        <p:tgtEl>
                                          <p:spTgt spid="3"/>
                                        </p:tgtEl>
                                        <p:attrNameLst>
                                          <p:attrName>style.visibility</p:attrName>
                                        </p:attrNameLst>
                                      </p:cBhvr>
                                      <p:to>
                                        <p:strVal val="hidden"/>
                                      </p:to>
                                    </p:set>
                                  </p:childTnLst>
                                </p:cTn>
                              </p:par>
                            </p:childTnLst>
                          </p:cTn>
                        </p:par>
                        <p:par>
                          <p:cTn id="222" fill="hold">
                            <p:stCondLst>
                              <p:cond delay="0"/>
                            </p:stCondLst>
                            <p:childTnLst>
                              <p:par>
                                <p:cTn id="223" presetID="1" presetClass="entr" presetSubtype="0" fill="hold" grpId="0" nodeType="afterEffect">
                                  <p:stCondLst>
                                    <p:cond delay="0"/>
                                  </p:stCondLst>
                                  <p:childTnLst>
                                    <p:set>
                                      <p:cBhvr>
                                        <p:cTn id="224" dur="1" fill="hold">
                                          <p:stCondLst>
                                            <p:cond delay="0"/>
                                          </p:stCondLst>
                                        </p:cTn>
                                        <p:tgtEl>
                                          <p:spTgt spid="101"/>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126"/>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31"/>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24"/>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nodeType="clickEffect">
                                  <p:stCondLst>
                                    <p:cond delay="0"/>
                                  </p:stCondLst>
                                  <p:childTnLst>
                                    <p:set>
                                      <p:cBhvr>
                                        <p:cTn id="236" dur="1" fill="hold">
                                          <p:stCondLst>
                                            <p:cond delay="0"/>
                                          </p:stCondLst>
                                        </p:cTn>
                                        <p:tgtEl>
                                          <p:spTgt spid="133"/>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135"/>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29"/>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163"/>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xit" presetSubtype="0" fill="hold" grpId="1" nodeType="clickEffect">
                                  <p:stCondLst>
                                    <p:cond delay="0"/>
                                  </p:stCondLst>
                                  <p:childTnLst>
                                    <p:set>
                                      <p:cBhvr>
                                        <p:cTn id="248" dur="1" fill="hold">
                                          <p:stCondLst>
                                            <p:cond delay="0"/>
                                          </p:stCondLst>
                                        </p:cTn>
                                        <p:tgtEl>
                                          <p:spTgt spid="102"/>
                                        </p:tgtEl>
                                        <p:attrNameLst>
                                          <p:attrName>style.visibility</p:attrName>
                                        </p:attrNameLst>
                                      </p:cBhvr>
                                      <p:to>
                                        <p:strVal val="hidden"/>
                                      </p:to>
                                    </p:set>
                                  </p:childTnLst>
                                </p:cTn>
                              </p:par>
                              <p:par>
                                <p:cTn id="249" presetID="1" presetClass="exit" presetSubtype="0" fill="hold" nodeType="withEffect">
                                  <p:stCondLst>
                                    <p:cond delay="0"/>
                                  </p:stCondLst>
                                  <p:childTnLst>
                                    <p:set>
                                      <p:cBhvr>
                                        <p:cTn id="250" dur="1" fill="hold">
                                          <p:stCondLst>
                                            <p:cond delay="0"/>
                                          </p:stCondLst>
                                        </p:cTn>
                                        <p:tgtEl>
                                          <p:spTgt spid="35"/>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101"/>
                                        </p:tgtEl>
                                        <p:attrNameLst>
                                          <p:attrName>style.visibility</p:attrName>
                                        </p:attrNameLst>
                                      </p:cBhvr>
                                      <p:to>
                                        <p:strVal val="hidden"/>
                                      </p:to>
                                    </p:set>
                                  </p:childTnLst>
                                </p:cTn>
                              </p:par>
                              <p:par>
                                <p:cTn id="253" presetID="1" presetClass="exit" presetSubtype="0" fill="hold" nodeType="withEffect">
                                  <p:stCondLst>
                                    <p:cond delay="0"/>
                                  </p:stCondLst>
                                  <p:childTnLst>
                                    <p:set>
                                      <p:cBhvr>
                                        <p:cTn id="254" dur="1" fill="hold">
                                          <p:stCondLst>
                                            <p:cond delay="0"/>
                                          </p:stCondLst>
                                        </p:cTn>
                                        <p:tgtEl>
                                          <p:spTgt spid="124"/>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126"/>
                                        </p:tgtEl>
                                        <p:attrNameLst>
                                          <p:attrName>style.visibility</p:attrName>
                                        </p:attrNameLst>
                                      </p:cBhvr>
                                      <p:to>
                                        <p:strVal val="hidden"/>
                                      </p:to>
                                    </p:set>
                                  </p:childTnLst>
                                </p:cTn>
                              </p:par>
                              <p:par>
                                <p:cTn id="257" presetID="1" presetClass="exit" presetSubtype="0" fill="hold" nodeType="withEffect">
                                  <p:stCondLst>
                                    <p:cond delay="0"/>
                                  </p:stCondLst>
                                  <p:childTnLst>
                                    <p:set>
                                      <p:cBhvr>
                                        <p:cTn id="258" dur="1" fill="hold">
                                          <p:stCondLst>
                                            <p:cond delay="0"/>
                                          </p:stCondLst>
                                        </p:cTn>
                                        <p:tgtEl>
                                          <p:spTgt spid="131"/>
                                        </p:tgtEl>
                                        <p:attrNameLst>
                                          <p:attrName>style.visibility</p:attrName>
                                        </p:attrNameLst>
                                      </p:cBhvr>
                                      <p:to>
                                        <p:strVal val="hidden"/>
                                      </p:to>
                                    </p:set>
                                  </p:childTnLst>
                                </p:cTn>
                              </p:par>
                              <p:par>
                                <p:cTn id="259" presetID="1" presetClass="exit" presetSubtype="0" fill="hold" nodeType="withEffect">
                                  <p:stCondLst>
                                    <p:cond delay="0"/>
                                  </p:stCondLst>
                                  <p:childTnLst>
                                    <p:set>
                                      <p:cBhvr>
                                        <p:cTn id="260" dur="1" fill="hold">
                                          <p:stCondLst>
                                            <p:cond delay="0"/>
                                          </p:stCondLst>
                                        </p:cTn>
                                        <p:tgtEl>
                                          <p:spTgt spid="135"/>
                                        </p:tgtEl>
                                        <p:attrNameLst>
                                          <p:attrName>style.visibility</p:attrName>
                                        </p:attrNameLst>
                                      </p:cBhvr>
                                      <p:to>
                                        <p:strVal val="hidden"/>
                                      </p:to>
                                    </p:set>
                                  </p:childTnLst>
                                </p:cTn>
                              </p:par>
                              <p:par>
                                <p:cTn id="261" presetID="1" presetClass="exit" presetSubtype="0" fill="hold" nodeType="withEffect">
                                  <p:stCondLst>
                                    <p:cond delay="0"/>
                                  </p:stCondLst>
                                  <p:childTnLst>
                                    <p:set>
                                      <p:cBhvr>
                                        <p:cTn id="262" dur="1" fill="hold">
                                          <p:stCondLst>
                                            <p:cond delay="0"/>
                                          </p:stCondLst>
                                        </p:cTn>
                                        <p:tgtEl>
                                          <p:spTgt spid="129"/>
                                        </p:tgtEl>
                                        <p:attrNameLst>
                                          <p:attrName>style.visibility</p:attrName>
                                        </p:attrNameLst>
                                      </p:cBhvr>
                                      <p:to>
                                        <p:strVal val="hidden"/>
                                      </p:to>
                                    </p:set>
                                  </p:childTnLst>
                                </p:cTn>
                              </p:par>
                              <p:par>
                                <p:cTn id="263" presetID="1" presetClass="exit" presetSubtype="0" fill="hold" nodeType="withEffect">
                                  <p:stCondLst>
                                    <p:cond delay="0"/>
                                  </p:stCondLst>
                                  <p:childTnLst>
                                    <p:set>
                                      <p:cBhvr>
                                        <p:cTn id="264" dur="1" fill="hold">
                                          <p:stCondLst>
                                            <p:cond delay="0"/>
                                          </p:stCondLst>
                                        </p:cTn>
                                        <p:tgtEl>
                                          <p:spTgt spid="133"/>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59"/>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163"/>
                                        </p:tgtEl>
                                        <p:attrNameLst>
                                          <p:attrName>style.visibility</p:attrName>
                                        </p:attrNameLst>
                                      </p:cBhvr>
                                      <p:to>
                                        <p:strVal val="hidden"/>
                                      </p:to>
                                    </p:set>
                                  </p:childTnLst>
                                </p:cTn>
                              </p:par>
                            </p:childTnLst>
                          </p:cTn>
                        </p:par>
                        <p:par>
                          <p:cTn id="269" fill="hold">
                            <p:stCondLst>
                              <p:cond delay="0"/>
                            </p:stCondLst>
                            <p:childTnLst>
                              <p:par>
                                <p:cTn id="270" presetID="1" presetClass="entr" presetSubtype="0" fill="hold" nodeType="afterEffect">
                                  <p:stCondLst>
                                    <p:cond delay="0"/>
                                  </p:stCondLst>
                                  <p:childTnLst>
                                    <p:set>
                                      <p:cBhvr>
                                        <p:cTn id="271" dur="1" fill="hold">
                                          <p:stCondLst>
                                            <p:cond delay="0"/>
                                          </p:stCondLst>
                                        </p:cTn>
                                        <p:tgtEl>
                                          <p:spTgt spid="136"/>
                                        </p:tgtEl>
                                        <p:attrNameLst>
                                          <p:attrName>style.visibility</p:attrName>
                                        </p:attrNameLst>
                                      </p:cBhvr>
                                      <p:to>
                                        <p:strVal val="visible"/>
                                      </p:to>
                                    </p:set>
                                  </p:childTnLst>
                                </p:cTn>
                              </p:par>
                            </p:childTnLst>
                          </p:cTn>
                        </p:par>
                        <p:par>
                          <p:cTn id="272" fill="hold">
                            <p:stCondLst>
                              <p:cond delay="0"/>
                            </p:stCondLst>
                            <p:childTnLst>
                              <p:par>
                                <p:cTn id="273" presetID="0" presetClass="path" presetSubtype="0" accel="50000" decel="50000" fill="hold" nodeType="afterEffect">
                                  <p:stCondLst>
                                    <p:cond delay="0"/>
                                  </p:stCondLst>
                                  <p:childTnLst>
                                    <p:animMotion origin="layout" path="M -0.02691 -0.03981 C -0.03108 -0.05493 -0.03542 -0.07006 -0.04011 -0.08302 C -0.04497 -0.09598 -0.04948 -0.10154 -0.05573 -0.11728 C -0.06198 -0.13302 -0.08039 -0.18271 -0.07778 -0.17716 C -0.07518 -0.17191 -0.05052 -0.11049 -0.03959 -0.08487 C -0.02865 -0.05926 -0.01945 -0.03672 -0.01198 -0.02314 C -0.00452 -0.00956 -0.00104 -0.00987 0.00521 -0.00339 C 0.01146 0.00309 0.01857 0.00926 0.02569 0.01544 " pathEditMode="relative" rAng="0" ptsTypes="AAAAAAAA">
                                      <p:cBhvr>
                                        <p:cTn id="274" dur="2000" fill="hold"/>
                                        <p:tgtEl>
                                          <p:spTgt spid="136"/>
                                        </p:tgtEl>
                                        <p:attrNameLst>
                                          <p:attrName>ppt_x</p:attrName>
                                          <p:attrName>ppt_y</p:attrName>
                                        </p:attrNameLst>
                                      </p:cBhvr>
                                      <p:rCtr x="69" y="-4136"/>
                                    </p:animMotion>
                                  </p:childTnLst>
                                </p:cTn>
                              </p:par>
                            </p:childTnLst>
                          </p:cTn>
                        </p:par>
                        <p:par>
                          <p:cTn id="275" fill="hold">
                            <p:stCondLst>
                              <p:cond delay="2000"/>
                            </p:stCondLst>
                            <p:childTnLst>
                              <p:par>
                                <p:cTn id="276" presetID="1" presetClass="exit" presetSubtype="0" fill="hold" nodeType="afterEffect">
                                  <p:stCondLst>
                                    <p:cond delay="0"/>
                                  </p:stCondLst>
                                  <p:childTnLst>
                                    <p:set>
                                      <p:cBhvr>
                                        <p:cTn id="277" dur="1" fill="hold">
                                          <p:stCondLst>
                                            <p:cond delay="0"/>
                                          </p:stCondLst>
                                        </p:cTn>
                                        <p:tgtEl>
                                          <p:spTgt spid="136"/>
                                        </p:tgtEl>
                                        <p:attrNameLst>
                                          <p:attrName>style.visibility</p:attrName>
                                        </p:attrNameLst>
                                      </p:cBhvr>
                                      <p:to>
                                        <p:strVal val="hidden"/>
                                      </p:to>
                                    </p:set>
                                  </p:childTnLst>
                                </p:cTn>
                              </p:par>
                            </p:childTnLst>
                          </p:cTn>
                        </p:par>
                        <p:par>
                          <p:cTn id="278" fill="hold">
                            <p:stCondLst>
                              <p:cond delay="2000"/>
                            </p:stCondLst>
                            <p:childTnLst>
                              <p:par>
                                <p:cTn id="279" presetID="1" presetClass="entr" presetSubtype="0" fill="hold" nodeType="afterEffect">
                                  <p:stCondLst>
                                    <p:cond delay="0"/>
                                  </p:stCondLst>
                                  <p:childTnLst>
                                    <p:set>
                                      <p:cBhvr>
                                        <p:cTn id="280" dur="1" fill="hold">
                                          <p:stCondLst>
                                            <p:cond delay="0"/>
                                          </p:stCondLst>
                                        </p:cTn>
                                        <p:tgtEl>
                                          <p:spTgt spid="137"/>
                                        </p:tgtEl>
                                        <p:attrNameLst>
                                          <p:attrName>style.visibility</p:attrName>
                                        </p:attrNameLst>
                                      </p:cBhvr>
                                      <p:to>
                                        <p:strVal val="visible"/>
                                      </p:to>
                                    </p:set>
                                  </p:childTnLst>
                                </p:cTn>
                              </p:par>
                            </p:childTnLst>
                          </p:cTn>
                        </p:par>
                        <p:par>
                          <p:cTn id="281" fill="hold">
                            <p:stCondLst>
                              <p:cond delay="2000"/>
                            </p:stCondLst>
                            <p:childTnLst>
                              <p:par>
                                <p:cTn id="282" presetID="0" presetClass="path" presetSubtype="0" accel="50000" decel="50000" fill="hold" nodeType="afterEffect">
                                  <p:stCondLst>
                                    <p:cond delay="0"/>
                                  </p:stCondLst>
                                  <p:childTnLst>
                                    <p:animMotion origin="layout" path="M 0.03958 -0.01821 L 0.06076 -0.07531 C 0.06736 -0.09321 0.07257 -0.10525 0.07934 -0.12377 C 0.08594 -0.14229 0.09427 -0.16945 0.10052 -0.18673 C 0.10694 -0.20371 0.11163 -0.21389 0.11701 -0.22716 C 0.12257 -0.24013 0.1342 -0.26482 0.1342 -0.26451 C 0.13906 -0.27562 0.14028 -0.28581 0.14635 -0.29167 C 0.15243 -0.29784 0.16319 -0.29877 0.17031 -0.30062 C 0.17743 -0.30247 0.18316 -0.30309 0.18906 -0.30309 " pathEditMode="relative" rAng="0" ptsTypes="AAAAAAAAA">
                                      <p:cBhvr>
                                        <p:cTn id="283" dur="2000" fill="hold"/>
                                        <p:tgtEl>
                                          <p:spTgt spid="137"/>
                                        </p:tgtEl>
                                        <p:attrNameLst>
                                          <p:attrName>ppt_x</p:attrName>
                                          <p:attrName>ppt_y</p:attrName>
                                        </p:attrNameLst>
                                      </p:cBhvr>
                                      <p:rCtr x="7465" y="-14259"/>
                                    </p:animMotion>
                                  </p:childTnLst>
                                </p:cTn>
                              </p:par>
                            </p:childTnLst>
                          </p:cTn>
                        </p:par>
                        <p:par>
                          <p:cTn id="284" fill="hold">
                            <p:stCondLst>
                              <p:cond delay="4000"/>
                            </p:stCondLst>
                            <p:childTnLst>
                              <p:par>
                                <p:cTn id="285" presetID="1" presetClass="entr" presetSubtype="0" fill="hold" grpId="0" nodeType="afterEffect">
                                  <p:stCondLst>
                                    <p:cond delay="0"/>
                                  </p:stCondLst>
                                  <p:childTnLst>
                                    <p:set>
                                      <p:cBhvr>
                                        <p:cTn id="286" dur="1" fill="hold">
                                          <p:stCondLst>
                                            <p:cond delay="0"/>
                                          </p:stCondLst>
                                        </p:cTn>
                                        <p:tgtEl>
                                          <p:spTgt spid="138"/>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grpId="0" nodeType="clickEffect">
                                  <p:stCondLst>
                                    <p:cond delay="0"/>
                                  </p:stCondLst>
                                  <p:childTnLst>
                                    <p:set>
                                      <p:cBhvr>
                                        <p:cTn id="290" dur="1" fill="hold">
                                          <p:stCondLst>
                                            <p:cond delay="0"/>
                                          </p:stCondLst>
                                        </p:cTn>
                                        <p:tgtEl>
                                          <p:spTgt spid="139"/>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143"/>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grpId="0" nodeType="clickEffect">
                                  <p:stCondLst>
                                    <p:cond delay="0"/>
                                  </p:stCondLst>
                                  <p:childTnLst>
                                    <p:set>
                                      <p:cBhvr>
                                        <p:cTn id="296" dur="1" fill="hold">
                                          <p:stCondLst>
                                            <p:cond delay="0"/>
                                          </p:stCondLst>
                                        </p:cTn>
                                        <p:tgtEl>
                                          <p:spTgt spid="140"/>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144"/>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grpId="0" nodeType="clickEffect">
                                  <p:stCondLst>
                                    <p:cond delay="0"/>
                                  </p:stCondLst>
                                  <p:childTnLst>
                                    <p:set>
                                      <p:cBhvr>
                                        <p:cTn id="302" dur="1" fill="hold">
                                          <p:stCondLst>
                                            <p:cond delay="0"/>
                                          </p:stCondLst>
                                        </p:cTn>
                                        <p:tgtEl>
                                          <p:spTgt spid="141"/>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145"/>
                                        </p:tgtEl>
                                        <p:attrNameLst>
                                          <p:attrName>style.visibility</p:attrName>
                                        </p:attrNameLst>
                                      </p:cBhvr>
                                      <p:to>
                                        <p:strVal val="visible"/>
                                      </p:to>
                                    </p:set>
                                  </p:childTnLst>
                                </p:cTn>
                              </p:par>
                            </p:childTnLst>
                          </p:cTn>
                        </p:par>
                      </p:childTnLst>
                    </p:cTn>
                  </p:par>
                  <p:par>
                    <p:cTn id="305" fill="hold">
                      <p:stCondLst>
                        <p:cond delay="indefinite"/>
                      </p:stCondLst>
                      <p:childTnLst>
                        <p:par>
                          <p:cTn id="306" fill="hold">
                            <p:stCondLst>
                              <p:cond delay="0"/>
                            </p:stCondLst>
                            <p:childTnLst>
                              <p:par>
                                <p:cTn id="307" presetID="1" presetClass="entr" presetSubtype="0" fill="hold" grpId="0" nodeType="clickEffect">
                                  <p:stCondLst>
                                    <p:cond delay="0"/>
                                  </p:stCondLst>
                                  <p:childTnLst>
                                    <p:set>
                                      <p:cBhvr>
                                        <p:cTn id="308" dur="1" fill="hold">
                                          <p:stCondLst>
                                            <p:cond delay="0"/>
                                          </p:stCondLst>
                                        </p:cTn>
                                        <p:tgtEl>
                                          <p:spTgt spid="142"/>
                                        </p:tgtEl>
                                        <p:attrNameLst>
                                          <p:attrName>style.visibility</p:attrName>
                                        </p:attrNameLst>
                                      </p:cBhvr>
                                      <p:to>
                                        <p:strVal val="visible"/>
                                      </p:to>
                                    </p:set>
                                  </p:childTnLst>
                                </p:cTn>
                              </p:par>
                              <p:par>
                                <p:cTn id="309" presetID="1" presetClass="exit" presetSubtype="0" fill="hold" grpId="1" nodeType="withEffect">
                                  <p:stCondLst>
                                    <p:cond delay="0"/>
                                  </p:stCondLst>
                                  <p:childTnLst>
                                    <p:set>
                                      <p:cBhvr>
                                        <p:cTn id="310" dur="1" fill="hold">
                                          <p:stCondLst>
                                            <p:cond delay="0"/>
                                          </p:stCondLst>
                                        </p:cTn>
                                        <p:tgtEl>
                                          <p:spTgt spid="53"/>
                                        </p:tgtEl>
                                        <p:attrNameLst>
                                          <p:attrName>style.visibility</p:attrName>
                                        </p:attrNameLst>
                                      </p:cBhvr>
                                      <p:to>
                                        <p:strVal val="hidden"/>
                                      </p:to>
                                    </p:set>
                                  </p:childTnLst>
                                </p:cTn>
                              </p:par>
                              <p:par>
                                <p:cTn id="311" presetID="1" presetClass="exit" presetSubtype="0" fill="hold" grpId="1" nodeType="withEffect">
                                  <p:stCondLst>
                                    <p:cond delay="0"/>
                                  </p:stCondLst>
                                  <p:childTnLst>
                                    <p:set>
                                      <p:cBhvr>
                                        <p:cTn id="312" dur="1" fill="hold">
                                          <p:stCondLst>
                                            <p:cond delay="0"/>
                                          </p:stCondLst>
                                        </p:cTn>
                                        <p:tgtEl>
                                          <p:spTgt spid="54"/>
                                        </p:tgtEl>
                                        <p:attrNameLst>
                                          <p:attrName>style.visibility</p:attrName>
                                        </p:attrNameLst>
                                      </p:cBhvr>
                                      <p:to>
                                        <p:strVal val="hidden"/>
                                      </p:to>
                                    </p:set>
                                  </p:childTnLst>
                                </p:cTn>
                              </p:par>
                              <p:par>
                                <p:cTn id="313" presetID="1" presetClass="exit" presetSubtype="0" fill="hold" grpId="1" nodeType="withEffect">
                                  <p:stCondLst>
                                    <p:cond delay="0"/>
                                  </p:stCondLst>
                                  <p:childTnLst>
                                    <p:set>
                                      <p:cBhvr>
                                        <p:cTn id="314" dur="1" fill="hold">
                                          <p:stCondLst>
                                            <p:cond delay="0"/>
                                          </p:stCondLst>
                                        </p:cTn>
                                        <p:tgtEl>
                                          <p:spTgt spid="55"/>
                                        </p:tgtEl>
                                        <p:attrNameLst>
                                          <p:attrName>style.visibility</p:attrName>
                                        </p:attrNameLst>
                                      </p:cBhvr>
                                      <p:to>
                                        <p:strVal val="hidden"/>
                                      </p:to>
                                    </p:set>
                                  </p:childTnLst>
                                </p:cTn>
                              </p:par>
                              <p:par>
                                <p:cTn id="315" presetID="1" presetClass="exit" presetSubtype="0" fill="hold" grpId="1" nodeType="withEffect">
                                  <p:stCondLst>
                                    <p:cond delay="0"/>
                                  </p:stCondLst>
                                  <p:childTnLst>
                                    <p:set>
                                      <p:cBhvr>
                                        <p:cTn id="316" dur="1" fill="hold">
                                          <p:stCondLst>
                                            <p:cond delay="0"/>
                                          </p:stCondLst>
                                        </p:cTn>
                                        <p:tgtEl>
                                          <p:spTgt spid="56"/>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161"/>
                                        </p:tgtEl>
                                        <p:attrNameLst>
                                          <p:attrName>style.visibility</p:attrName>
                                        </p:attrNameLst>
                                      </p:cBhvr>
                                      <p:to>
                                        <p:strVal val="visible"/>
                                      </p:to>
                                    </p:set>
                                  </p:childTnLst>
                                </p:cTn>
                              </p:par>
                              <p:par>
                                <p:cTn id="321" presetID="1" presetClass="entr" presetSubtype="0" fill="hold" grpId="0" nodeType="withEffect">
                                  <p:stCondLst>
                                    <p:cond delay="0"/>
                                  </p:stCondLst>
                                  <p:childTnLst>
                                    <p:set>
                                      <p:cBhvr>
                                        <p:cTn id="322"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9" grpId="0" animBg="1"/>
      <p:bldP spid="61" grpId="0" animBg="1"/>
      <p:bldP spid="70" grpId="0" animBg="1"/>
      <p:bldP spid="71" grpId="0" animBg="1"/>
      <p:bldP spid="72" grpId="0"/>
      <p:bldP spid="75" grpId="0"/>
      <p:bldP spid="76" grpId="0"/>
      <p:bldP spid="102" grpId="0"/>
      <p:bldP spid="102" grpId="1"/>
      <p:bldP spid="7" grpId="0" animBg="1"/>
      <p:bldP spid="16" grpId="0" animBg="1"/>
      <p:bldP spid="20" grpId="0" animBg="1"/>
      <p:bldP spid="21" grpId="0" animBg="1"/>
      <p:bldP spid="53" grpId="0" animBg="1"/>
      <p:bldP spid="53" grpId="1" animBg="1"/>
      <p:bldP spid="54" grpId="0" animBg="1"/>
      <p:bldP spid="54" grpId="1" animBg="1"/>
      <p:bldP spid="55" grpId="0" animBg="1"/>
      <p:bldP spid="55" grpId="1" animBg="1"/>
      <p:bldP spid="56" grpId="0" animBg="1"/>
      <p:bldP spid="56" grpId="1" animBg="1"/>
      <p:bldP spid="59" grpId="0" animBg="1"/>
      <p:bldP spid="59" grpId="1" animBg="1"/>
      <p:bldP spid="60" grpId="0" animBg="1"/>
      <p:bldP spid="60"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3" grpId="0" animBg="1"/>
      <p:bldP spid="73" grpId="1" animBg="1"/>
      <p:bldP spid="74" grpId="0" animBg="1"/>
      <p:bldP spid="74"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Graphic spid="101" grpId="0">
        <p:bldAsOne/>
      </p:bldGraphic>
      <p:bldGraphic spid="101" grpId="1">
        <p:bldAsOne/>
      </p:bldGraphic>
      <p:bldP spid="138" grpId="0"/>
      <p:bldP spid="139" grpId="0" animBg="1"/>
      <p:bldP spid="140" grpId="0" animBg="1"/>
      <p:bldP spid="141" grpId="0" animBg="1"/>
      <p:bldP spid="142" grpId="0" animBg="1"/>
      <p:bldP spid="161" grpId="0" animBg="1"/>
      <p:bldP spid="162" grpId="0" animBg="1"/>
      <p:bldP spid="163" grpId="0" animBg="1"/>
      <p:bldP spid="163" grpId="1" animBg="1"/>
      <p:bldP spid="3" grpId="1"/>
      <p:bldP spid="3"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8DF88-5969-76AB-C094-0CEF847601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B3BD0C-E6F2-82AA-3015-1D26A5196941}"/>
              </a:ext>
            </a:extLst>
          </p:cNvPr>
          <p:cNvSpPr>
            <a:spLocks noGrp="1"/>
          </p:cNvSpPr>
          <p:nvPr>
            <p:ph type="title"/>
          </p:nvPr>
        </p:nvSpPr>
        <p:spPr>
          <a:xfrm>
            <a:off x="720000" y="445025"/>
            <a:ext cx="8388636" cy="572700"/>
          </a:xfrm>
        </p:spPr>
        <p:txBody>
          <a:bodyPr/>
          <a:lstStyle/>
          <a:p>
            <a:r>
              <a:rPr lang="en-US" dirty="0">
                <a:latin typeface="Aharoni" panose="02010803020104030203" pitchFamily="2" charset="-79"/>
                <a:cs typeface="Aharoni" panose="02010803020104030203" pitchFamily="2" charset="-79"/>
              </a:rPr>
              <a:t>SMT Based Discovery of Actual Cause </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AFDF946D-983F-A5EB-ECC2-533CA97B6A60}"/>
              </a:ext>
            </a:extLst>
          </p:cNvPr>
          <p:cNvPicPr>
            <a:picLocks noChangeAspect="1"/>
          </p:cNvPicPr>
          <p:nvPr/>
        </p:nvPicPr>
        <p:blipFill>
          <a:blip r:embed="rId3"/>
          <a:stretch>
            <a:fillRect/>
          </a:stretch>
        </p:blipFill>
        <p:spPr>
          <a:xfrm>
            <a:off x="3654600" y="1232093"/>
            <a:ext cx="1834799" cy="1834799"/>
          </a:xfrm>
          <a:prstGeom prst="rect">
            <a:avLst/>
          </a:prstGeom>
        </p:spPr>
      </p:pic>
      <p:sp>
        <p:nvSpPr>
          <p:cNvPr id="8" name="TextBox 7">
            <a:extLst>
              <a:ext uri="{FF2B5EF4-FFF2-40B4-BE49-F238E27FC236}">
                <a16:creationId xmlns:a16="http://schemas.microsoft.com/office/drawing/2014/main" id="{3F3AEF73-3CA7-0325-06A0-5C6F55FDCD8E}"/>
              </a:ext>
            </a:extLst>
          </p:cNvPr>
          <p:cNvSpPr txBox="1"/>
          <p:nvPr/>
        </p:nvSpPr>
        <p:spPr>
          <a:xfrm>
            <a:off x="720000" y="2607813"/>
            <a:ext cx="2177199"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HP Constraints</a:t>
            </a:r>
          </a:p>
        </p:txBody>
      </p:sp>
      <p:sp>
        <p:nvSpPr>
          <p:cNvPr id="9" name="TextBox 8">
            <a:extLst>
              <a:ext uri="{FF2B5EF4-FFF2-40B4-BE49-F238E27FC236}">
                <a16:creationId xmlns:a16="http://schemas.microsoft.com/office/drawing/2014/main" id="{213C41DF-5F8B-60FA-3C1C-9871C294C328}"/>
              </a:ext>
            </a:extLst>
          </p:cNvPr>
          <p:cNvSpPr txBox="1"/>
          <p:nvPr/>
        </p:nvSpPr>
        <p:spPr>
          <a:xfrm>
            <a:off x="857857" y="1532173"/>
            <a:ext cx="1891865"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Causal Model</a:t>
            </a:r>
          </a:p>
        </p:txBody>
      </p:sp>
      <p:sp>
        <p:nvSpPr>
          <p:cNvPr id="10" name="Right Arrow 9">
            <a:extLst>
              <a:ext uri="{FF2B5EF4-FFF2-40B4-BE49-F238E27FC236}">
                <a16:creationId xmlns:a16="http://schemas.microsoft.com/office/drawing/2014/main" id="{70E1AD39-3EA2-2A83-CE8A-36CC09943CE3}"/>
              </a:ext>
            </a:extLst>
          </p:cNvPr>
          <p:cNvSpPr/>
          <p:nvPr/>
        </p:nvSpPr>
        <p:spPr>
          <a:xfrm>
            <a:off x="2833370" y="1594157"/>
            <a:ext cx="737582" cy="245364"/>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B6DA855B-5421-D80A-DF49-EB8D902759B8}"/>
              </a:ext>
            </a:extLst>
          </p:cNvPr>
          <p:cNvSpPr/>
          <p:nvPr/>
        </p:nvSpPr>
        <p:spPr>
          <a:xfrm>
            <a:off x="2875194" y="2669797"/>
            <a:ext cx="737582" cy="245364"/>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E92CE50-F440-AF28-83A8-F00ED4F942CA}"/>
              </a:ext>
            </a:extLst>
          </p:cNvPr>
          <p:cNvSpPr/>
          <p:nvPr/>
        </p:nvSpPr>
        <p:spPr>
          <a:xfrm rot="19840749">
            <a:off x="5506232" y="1977091"/>
            <a:ext cx="824945" cy="243713"/>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E0343F7-33AE-8598-5D47-2F0EBFF0FA60}"/>
              </a:ext>
            </a:extLst>
          </p:cNvPr>
          <p:cNvSpPr/>
          <p:nvPr/>
        </p:nvSpPr>
        <p:spPr>
          <a:xfrm rot="1831538">
            <a:off x="5508338" y="2599797"/>
            <a:ext cx="824945" cy="243713"/>
          </a:xfrm>
          <a:prstGeom prst="rightArrow">
            <a:avLst/>
          </a:prstGeom>
          <a:solidFill>
            <a:schemeClr val="accent3">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B6B697-0317-E493-7229-1686A149788B}"/>
              </a:ext>
            </a:extLst>
          </p:cNvPr>
          <p:cNvSpPr txBox="1"/>
          <p:nvPr/>
        </p:nvSpPr>
        <p:spPr>
          <a:xfrm>
            <a:off x="6338009" y="1729616"/>
            <a:ext cx="2177199" cy="369332"/>
          </a:xfrm>
          <a:prstGeom prst="rect">
            <a:avLst/>
          </a:prstGeom>
          <a:noFill/>
        </p:spPr>
        <p:txBody>
          <a:bodyPr wrap="none" rtlCol="0">
            <a:spAutoFit/>
          </a:bodyPr>
          <a:lstStyle/>
          <a:p>
            <a:r>
              <a:rPr lang="en-US" sz="1800" b="1" dirty="0">
                <a:solidFill>
                  <a:srgbClr val="042962"/>
                </a:solidFill>
                <a:latin typeface="Andale Mono" panose="020B0509000000000004" pitchFamily="49" charset="0"/>
                <a:cs typeface="Arima Madurai Bold" pitchFamily="2" charset="77"/>
              </a:rPr>
              <a:t>Yes (+witness)</a:t>
            </a:r>
          </a:p>
        </p:txBody>
      </p:sp>
      <p:sp>
        <p:nvSpPr>
          <p:cNvPr id="16" name="TextBox 15">
            <a:extLst>
              <a:ext uri="{FF2B5EF4-FFF2-40B4-BE49-F238E27FC236}">
                <a16:creationId xmlns:a16="http://schemas.microsoft.com/office/drawing/2014/main" id="{09BE2EA4-7EDF-768D-6D46-F1164571A2F4}"/>
              </a:ext>
            </a:extLst>
          </p:cNvPr>
          <p:cNvSpPr txBox="1"/>
          <p:nvPr/>
        </p:nvSpPr>
        <p:spPr>
          <a:xfrm>
            <a:off x="6338008" y="2669797"/>
            <a:ext cx="470000" cy="369332"/>
          </a:xfrm>
          <a:prstGeom prst="rect">
            <a:avLst/>
          </a:prstGeom>
          <a:noFill/>
        </p:spPr>
        <p:txBody>
          <a:bodyPr wrap="none" rtlCol="0">
            <a:spAutoFit/>
          </a:bodyPr>
          <a:lstStyle/>
          <a:p>
            <a:r>
              <a:rPr lang="en-US" sz="1800" b="1">
                <a:solidFill>
                  <a:schemeClr val="bg2"/>
                </a:solidFill>
                <a:latin typeface="Andale Mono" panose="020B0509000000000004" pitchFamily="49" charset="0"/>
                <a:cs typeface="Arima Madurai Bold" pitchFamily="2" charset="77"/>
              </a:rPr>
              <a:t>No</a:t>
            </a:r>
          </a:p>
        </p:txBody>
      </p:sp>
      <p:sp>
        <p:nvSpPr>
          <p:cNvPr id="2" name="TextBox 1">
            <a:extLst>
              <a:ext uri="{FF2B5EF4-FFF2-40B4-BE49-F238E27FC236}">
                <a16:creationId xmlns:a16="http://schemas.microsoft.com/office/drawing/2014/main" id="{00045843-2119-6507-1294-696EF6292DEE}"/>
              </a:ext>
            </a:extLst>
          </p:cNvPr>
          <p:cNvSpPr txBox="1"/>
          <p:nvPr/>
        </p:nvSpPr>
        <p:spPr>
          <a:xfrm>
            <a:off x="149331" y="1503633"/>
            <a:ext cx="2747868"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Transition Systems</a:t>
            </a:r>
          </a:p>
        </p:txBody>
      </p:sp>
      <p:sp>
        <p:nvSpPr>
          <p:cNvPr id="4" name="TextBox 3">
            <a:extLst>
              <a:ext uri="{FF2B5EF4-FFF2-40B4-BE49-F238E27FC236}">
                <a16:creationId xmlns:a16="http://schemas.microsoft.com/office/drawing/2014/main" id="{99038680-25A0-BB9E-8D97-4011962BBD58}"/>
              </a:ext>
            </a:extLst>
          </p:cNvPr>
          <p:cNvSpPr txBox="1"/>
          <p:nvPr/>
        </p:nvSpPr>
        <p:spPr>
          <a:xfrm>
            <a:off x="486124" y="2607813"/>
            <a:ext cx="2319866"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SMT Constraints</a:t>
            </a:r>
          </a:p>
        </p:txBody>
      </p:sp>
      <p:sp>
        <p:nvSpPr>
          <p:cNvPr id="6" name="TextBox 5">
            <a:extLst>
              <a:ext uri="{FF2B5EF4-FFF2-40B4-BE49-F238E27FC236}">
                <a16:creationId xmlns:a16="http://schemas.microsoft.com/office/drawing/2014/main" id="{86749CBB-EDE9-FBB4-1E1C-674A26796E27}"/>
              </a:ext>
            </a:extLst>
          </p:cNvPr>
          <p:cNvSpPr txBox="1"/>
          <p:nvPr/>
        </p:nvSpPr>
        <p:spPr>
          <a:xfrm>
            <a:off x="3768734" y="3431976"/>
            <a:ext cx="1606530"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SMT Solver</a:t>
            </a:r>
          </a:p>
        </p:txBody>
      </p:sp>
      <p:sp>
        <p:nvSpPr>
          <p:cNvPr id="7" name="TextBox 6">
            <a:extLst>
              <a:ext uri="{FF2B5EF4-FFF2-40B4-BE49-F238E27FC236}">
                <a16:creationId xmlns:a16="http://schemas.microsoft.com/office/drawing/2014/main" id="{1A1C8640-E638-5D84-7DD8-45165D897063}"/>
              </a:ext>
            </a:extLst>
          </p:cNvPr>
          <p:cNvSpPr txBox="1"/>
          <p:nvPr/>
        </p:nvSpPr>
        <p:spPr>
          <a:xfrm>
            <a:off x="8576216" y="4871519"/>
            <a:ext cx="567784" cy="276999"/>
          </a:xfrm>
          <a:prstGeom prst="rect">
            <a:avLst/>
          </a:prstGeom>
          <a:noFill/>
        </p:spPr>
        <p:txBody>
          <a:bodyPr wrap="none" rtlCol="0">
            <a:spAutoFit/>
          </a:bodyPr>
          <a:lstStyle/>
          <a:p>
            <a:r>
              <a:rPr lang="en-US" sz="1200" dirty="0"/>
              <a:t>16/34</a:t>
            </a:r>
          </a:p>
        </p:txBody>
      </p:sp>
      <p:sp>
        <p:nvSpPr>
          <p:cNvPr id="13" name="TextBox 12">
            <a:extLst>
              <a:ext uri="{FF2B5EF4-FFF2-40B4-BE49-F238E27FC236}">
                <a16:creationId xmlns:a16="http://schemas.microsoft.com/office/drawing/2014/main" id="{7C5BC7E6-2561-C5A0-166A-C86F3830723E}"/>
              </a:ext>
            </a:extLst>
          </p:cNvPr>
          <p:cNvSpPr txBox="1"/>
          <p:nvPr/>
        </p:nvSpPr>
        <p:spPr>
          <a:xfrm>
            <a:off x="411769" y="3773200"/>
            <a:ext cx="3356965" cy="646331"/>
          </a:xfrm>
          <a:prstGeom prst="rect">
            <a:avLst/>
          </a:prstGeom>
          <a:noFill/>
        </p:spPr>
        <p:txBody>
          <a:bodyPr wrap="square" rtlCol="0">
            <a:spAutoFit/>
          </a:bodyPr>
          <a:lstStyle/>
          <a:p>
            <a:r>
              <a:rPr lang="en-US" sz="3600" b="1" dirty="0">
                <a:solidFill>
                  <a:schemeClr val="bg2"/>
                </a:solidFill>
                <a:latin typeface="Aharoni" panose="02010803020104030203" pitchFamily="2" charset="-79"/>
                <a:cs typeface="Aharoni" panose="02010803020104030203" pitchFamily="2" charset="-79"/>
              </a:rPr>
              <a:t>DP-Complete!</a:t>
            </a:r>
          </a:p>
        </p:txBody>
      </p:sp>
      <p:sp>
        <p:nvSpPr>
          <p:cNvPr id="17" name="TextBox 16">
            <a:extLst>
              <a:ext uri="{FF2B5EF4-FFF2-40B4-BE49-F238E27FC236}">
                <a16:creationId xmlns:a16="http://schemas.microsoft.com/office/drawing/2014/main" id="{94A2FC2D-8500-030D-7402-D9DF7DD173A8}"/>
              </a:ext>
            </a:extLst>
          </p:cNvPr>
          <p:cNvSpPr txBox="1"/>
          <p:nvPr/>
        </p:nvSpPr>
        <p:spPr>
          <a:xfrm>
            <a:off x="513851" y="4764528"/>
            <a:ext cx="6055468" cy="338554"/>
          </a:xfrm>
          <a:prstGeom prst="rect">
            <a:avLst/>
          </a:prstGeom>
          <a:noFill/>
        </p:spPr>
        <p:txBody>
          <a:bodyPr wrap="square">
            <a:spAutoFit/>
          </a:bodyPr>
          <a:lstStyle/>
          <a:p>
            <a:r>
              <a:rPr lang="en-US" sz="800" dirty="0" err="1"/>
              <a:t>Aleksandrowicz</a:t>
            </a:r>
            <a:r>
              <a:rPr lang="en-US" sz="800" dirty="0"/>
              <a:t>, G., </a:t>
            </a:r>
            <a:r>
              <a:rPr lang="en-US" sz="800" dirty="0" err="1"/>
              <a:t>Chockler</a:t>
            </a:r>
            <a:r>
              <a:rPr lang="en-US" sz="800" dirty="0"/>
              <a:t>, H., Halpern, J.Y. and </a:t>
            </a:r>
            <a:r>
              <a:rPr lang="en-US" sz="800" dirty="0" err="1"/>
              <a:t>Ivrii</a:t>
            </a:r>
            <a:r>
              <a:rPr lang="en-US" sz="800" dirty="0"/>
              <a:t>, A., 2017. The computational complexity of structure-based causality. Journal of Artificial Intelligence Research, 58, pp.431-451.</a:t>
            </a:r>
          </a:p>
        </p:txBody>
      </p:sp>
      <p:pic>
        <p:nvPicPr>
          <p:cNvPr id="21" name="Picture 20">
            <a:extLst>
              <a:ext uri="{FF2B5EF4-FFF2-40B4-BE49-F238E27FC236}">
                <a16:creationId xmlns:a16="http://schemas.microsoft.com/office/drawing/2014/main" id="{7D0DAA53-A740-8D36-ADA0-EF4EC3327493}"/>
              </a:ext>
            </a:extLst>
          </p:cNvPr>
          <p:cNvPicPr>
            <a:picLocks noChangeAspect="1"/>
          </p:cNvPicPr>
          <p:nvPr/>
        </p:nvPicPr>
        <p:blipFill>
          <a:blip r:embed="rId4"/>
          <a:stretch>
            <a:fillRect/>
          </a:stretch>
        </p:blipFill>
        <p:spPr>
          <a:xfrm>
            <a:off x="6405970" y="3075218"/>
            <a:ext cx="2077531" cy="1992486"/>
          </a:xfrm>
          <a:prstGeom prst="rect">
            <a:avLst/>
          </a:prstGeom>
          <a:solidFill>
            <a:schemeClr val="bg1"/>
          </a:solidFill>
        </p:spPr>
      </p:pic>
    </p:spTree>
    <p:extLst>
      <p:ext uri="{BB962C8B-B14F-4D97-AF65-F5344CB8AC3E}">
        <p14:creationId xmlns:p14="http://schemas.microsoft.com/office/powerpoint/2010/main" val="41526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down)">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500"/>
                                        <p:tgtEl>
                                          <p:spTgt spid="8"/>
                                        </p:tgtEl>
                                        <p:attrNameLst>
                                          <p:attrName>ppt_y</p:attrName>
                                        </p:attrNameLst>
                                      </p:cBhvr>
                                      <p:tavLst>
                                        <p:tav tm="0">
                                          <p:val>
                                            <p:strVal val="#ppt_y"/>
                                          </p:val>
                                        </p:tav>
                                        <p:tav tm="100000">
                                          <p:val>
                                            <p:strVal val="#ppt_y+#ppt_h*1.125000"/>
                                          </p:val>
                                        </p:tav>
                                      </p:tavLst>
                                    </p:anim>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4" grpId="0"/>
      <p:bldP spid="6" grpId="0"/>
      <p:bldP spid="1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F374C-C772-6CC5-DED9-772980D14D39}"/>
              </a:ext>
            </a:extLst>
          </p:cNvPr>
          <p:cNvSpPr>
            <a:spLocks noGrp="1"/>
          </p:cNvSpPr>
          <p:nvPr>
            <p:ph type="body" idx="1"/>
          </p:nvPr>
        </p:nvSpPr>
        <p:spPr>
          <a:xfrm>
            <a:off x="720000" y="1517405"/>
            <a:ext cx="7704000" cy="3416400"/>
          </a:xfrm>
        </p:spPr>
        <p:txBody>
          <a:bodyPr anchor="t"/>
          <a:lstStyle/>
          <a:p>
            <a:pPr marL="152400" indent="0" algn="just">
              <a:buNone/>
            </a:pPr>
            <a:endParaRPr lang="en-US" sz="1600" dirty="0">
              <a:solidFill>
                <a:schemeClr val="accent1"/>
              </a:solidFill>
              <a:latin typeface="+mn-lt"/>
            </a:endParaRPr>
          </a:p>
          <a:p>
            <a:pPr algn="just">
              <a:buFont typeface="Arial" panose="020B0604020202020204" pitchFamily="34" charset="0"/>
              <a:buChar char="•"/>
            </a:pPr>
            <a:r>
              <a:rPr lang="en-US" sz="1600" dirty="0" err="1">
                <a:solidFill>
                  <a:schemeClr val="accent1"/>
                </a:solidFill>
                <a:latin typeface="+mn-lt"/>
              </a:rPr>
              <a:t>Aleksandrowicz</a:t>
            </a:r>
            <a:r>
              <a:rPr lang="en-US" sz="1600" dirty="0">
                <a:solidFill>
                  <a:schemeClr val="accent1"/>
                </a:solidFill>
                <a:latin typeface="+mn-lt"/>
              </a:rPr>
              <a:t> et al.</a:t>
            </a:r>
            <a:r>
              <a:rPr lang="en-US" sz="1600" baseline="30000" dirty="0">
                <a:solidFill>
                  <a:schemeClr val="accent1"/>
                </a:solidFill>
                <a:latin typeface="+mn-lt"/>
              </a:rPr>
              <a:t>1</a:t>
            </a:r>
            <a:r>
              <a:rPr lang="en-US" sz="1600" dirty="0">
                <a:solidFill>
                  <a:schemeClr val="accent1"/>
                </a:solidFill>
                <a:latin typeface="+mn-lt"/>
              </a:rPr>
              <a:t> established that the problem of determining causality is </a:t>
            </a:r>
            <a:r>
              <a:rPr lang="en-US" sz="1600" dirty="0">
                <a:solidFill>
                  <a:schemeClr val="bg2"/>
                </a:solidFill>
                <a:latin typeface="+mn-lt"/>
              </a:rPr>
              <a:t>DP-complete.</a:t>
            </a:r>
          </a:p>
          <a:p>
            <a:pPr marL="152400" indent="0" algn="just">
              <a:buNone/>
            </a:pPr>
            <a:endParaRPr lang="en-US" sz="1600" dirty="0">
              <a:solidFill>
                <a:schemeClr val="accent1"/>
              </a:solidFill>
              <a:latin typeface="+mn-lt"/>
            </a:endParaRPr>
          </a:p>
          <a:p>
            <a:pPr marL="152400" indent="0" algn="just">
              <a:buNone/>
            </a:pPr>
            <a:endParaRPr lang="en-US" sz="1600" dirty="0">
              <a:solidFill>
                <a:schemeClr val="accent1"/>
              </a:solidFill>
              <a:latin typeface="+mn-lt"/>
            </a:endParaRPr>
          </a:p>
          <a:p>
            <a:pPr marL="152400" indent="0" algn="just">
              <a:buNone/>
            </a:pPr>
            <a:endParaRPr lang="en-US" sz="1600" dirty="0">
              <a:solidFill>
                <a:schemeClr val="accent1"/>
              </a:solidFill>
              <a:latin typeface="+mn-lt"/>
            </a:endParaRPr>
          </a:p>
          <a:p>
            <a:pPr>
              <a:buFont typeface="Arial" panose="020B0604020202020204" pitchFamily="34" charset="0"/>
              <a:buChar char="•"/>
            </a:pPr>
            <a:endParaRPr lang="en-US" sz="1600" dirty="0">
              <a:solidFill>
                <a:schemeClr val="accent1"/>
              </a:solidFill>
              <a:latin typeface="+mn-lt"/>
            </a:endParaRPr>
          </a:p>
        </p:txBody>
      </p:sp>
      <p:sp>
        <p:nvSpPr>
          <p:cNvPr id="3" name="Title 2">
            <a:extLst>
              <a:ext uri="{FF2B5EF4-FFF2-40B4-BE49-F238E27FC236}">
                <a16:creationId xmlns:a16="http://schemas.microsoft.com/office/drawing/2014/main" id="{3F966571-DE76-2499-2BFB-13CE1DFB8BB0}"/>
              </a:ext>
            </a:extLst>
          </p:cNvPr>
          <p:cNvSpPr>
            <a:spLocks noGrp="1"/>
          </p:cNvSpPr>
          <p:nvPr>
            <p:ph type="title"/>
          </p:nvPr>
        </p:nvSpPr>
        <p:spPr/>
        <p:txBody>
          <a:bodyPr/>
          <a:lstStyle/>
          <a:p>
            <a:r>
              <a:rPr lang="en-US">
                <a:latin typeface="Aharoni" panose="02010803020104030203" pitchFamily="2" charset="-79"/>
                <a:cs typeface="Aharoni" panose="02010803020104030203" pitchFamily="2" charset="-79"/>
              </a:rPr>
              <a:t>Complexity of Actual Causality</a:t>
            </a:r>
          </a:p>
        </p:txBody>
      </p:sp>
      <p:sp>
        <p:nvSpPr>
          <p:cNvPr id="4" name="TextBox 3">
            <a:extLst>
              <a:ext uri="{FF2B5EF4-FFF2-40B4-BE49-F238E27FC236}">
                <a16:creationId xmlns:a16="http://schemas.microsoft.com/office/drawing/2014/main" id="{7103955E-C101-F692-7269-65C7E75DF83F}"/>
              </a:ext>
            </a:extLst>
          </p:cNvPr>
          <p:cNvSpPr txBox="1"/>
          <p:nvPr/>
        </p:nvSpPr>
        <p:spPr>
          <a:xfrm>
            <a:off x="513851" y="4764528"/>
            <a:ext cx="6055468" cy="338554"/>
          </a:xfrm>
          <a:prstGeom prst="rect">
            <a:avLst/>
          </a:prstGeom>
          <a:noFill/>
        </p:spPr>
        <p:txBody>
          <a:bodyPr wrap="square">
            <a:spAutoFit/>
          </a:bodyPr>
          <a:lstStyle/>
          <a:p>
            <a:pPr marL="228600" indent="-228600">
              <a:buFont typeface="+mj-lt"/>
              <a:buAutoNum type="arabicPeriod"/>
            </a:pPr>
            <a:r>
              <a:rPr lang="en-US" sz="800" dirty="0" err="1"/>
              <a:t>Aleksandrowicz</a:t>
            </a:r>
            <a:r>
              <a:rPr lang="en-US" sz="800" dirty="0"/>
              <a:t>, G., </a:t>
            </a:r>
            <a:r>
              <a:rPr lang="en-US" sz="800" dirty="0" err="1"/>
              <a:t>Chockler</a:t>
            </a:r>
            <a:r>
              <a:rPr lang="en-US" sz="800" dirty="0"/>
              <a:t>, H., Halpern, J.Y. and </a:t>
            </a:r>
            <a:r>
              <a:rPr lang="en-US" sz="800" dirty="0" err="1"/>
              <a:t>Ivrii</a:t>
            </a:r>
            <a:r>
              <a:rPr lang="en-US" sz="800" dirty="0"/>
              <a:t>, A., 2017. The computational complexity of structure-based causality. Journal of Artificial Intelligence Research, 58, pp.431-451.</a:t>
            </a:r>
          </a:p>
        </p:txBody>
      </p:sp>
      <p:sp>
        <p:nvSpPr>
          <p:cNvPr id="5" name="TextBox 4">
            <a:extLst>
              <a:ext uri="{FF2B5EF4-FFF2-40B4-BE49-F238E27FC236}">
                <a16:creationId xmlns:a16="http://schemas.microsoft.com/office/drawing/2014/main" id="{9A843E91-6FC0-8879-D60A-F4461F3533D2}"/>
              </a:ext>
            </a:extLst>
          </p:cNvPr>
          <p:cNvSpPr txBox="1"/>
          <p:nvPr/>
        </p:nvSpPr>
        <p:spPr>
          <a:xfrm>
            <a:off x="8576216" y="4871519"/>
            <a:ext cx="567784" cy="276999"/>
          </a:xfrm>
          <a:prstGeom prst="rect">
            <a:avLst/>
          </a:prstGeom>
          <a:noFill/>
        </p:spPr>
        <p:txBody>
          <a:bodyPr wrap="none" rtlCol="0">
            <a:spAutoFit/>
          </a:bodyPr>
          <a:lstStyle/>
          <a:p>
            <a:r>
              <a:rPr lang="en-US" sz="1200" dirty="0"/>
              <a:t>18/34</a:t>
            </a:r>
          </a:p>
        </p:txBody>
      </p:sp>
    </p:spTree>
    <p:extLst>
      <p:ext uri="{BB962C8B-B14F-4D97-AF65-F5344CB8AC3E}">
        <p14:creationId xmlns:p14="http://schemas.microsoft.com/office/powerpoint/2010/main" val="4280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35B55-89A5-94F7-C36C-DE2C67C31212}"/>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Our Idea</a:t>
            </a:r>
          </a:p>
        </p:txBody>
      </p:sp>
      <p:sp>
        <p:nvSpPr>
          <p:cNvPr id="4" name="Oval 3">
            <a:extLst>
              <a:ext uri="{FF2B5EF4-FFF2-40B4-BE49-F238E27FC236}">
                <a16:creationId xmlns:a16="http://schemas.microsoft.com/office/drawing/2014/main" id="{42AE73B3-29BF-0441-73CE-2BE008B29A14}"/>
              </a:ext>
            </a:extLst>
          </p:cNvPr>
          <p:cNvSpPr/>
          <p:nvPr/>
        </p:nvSpPr>
        <p:spPr>
          <a:xfrm>
            <a:off x="92933" y="1267599"/>
            <a:ext cx="7246269" cy="3766413"/>
          </a:xfrm>
          <a:prstGeom prst="ellipse">
            <a:avLst/>
          </a:prstGeom>
          <a:solidFill>
            <a:srgbClr val="075063">
              <a:alpha val="41008"/>
            </a:srgbClr>
          </a:solidFill>
          <a:ln w="44450">
            <a:solidFill>
              <a:schemeClr val="accent1">
                <a:shade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F94939B9-6A82-78C1-DD3A-7B08E3D56700}"/>
              </a:ext>
            </a:extLst>
          </p:cNvPr>
          <p:cNvSpPr/>
          <p:nvPr/>
        </p:nvSpPr>
        <p:spPr>
          <a:xfrm>
            <a:off x="1156764" y="2043053"/>
            <a:ext cx="5031982" cy="2382623"/>
          </a:xfrm>
          <a:prstGeom prst="ellipse">
            <a:avLst/>
          </a:prstGeom>
          <a:solidFill>
            <a:srgbClr val="075063">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583B151B-072F-9F52-E772-90ECC6768EE2}"/>
              </a:ext>
            </a:extLst>
          </p:cNvPr>
          <p:cNvSpPr/>
          <p:nvPr/>
        </p:nvSpPr>
        <p:spPr>
          <a:xfrm>
            <a:off x="1695140" y="2441546"/>
            <a:ext cx="3955223" cy="1566556"/>
          </a:xfrm>
          <a:prstGeom prst="ellipse">
            <a:avLst/>
          </a:prstGeom>
          <a:solidFill>
            <a:srgbClr val="075063"/>
          </a:solidFill>
          <a:ln w="44450">
            <a:solidFill>
              <a:schemeClr val="accent1">
                <a:shade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25DE967-6C60-6DC5-5E2B-8336C35AF2FE}"/>
                  </a:ext>
                </a:extLst>
              </p:cNvPr>
              <p:cNvSpPr txBox="1"/>
              <p:nvPr/>
            </p:nvSpPr>
            <p:spPr>
              <a:xfrm>
                <a:off x="2619662" y="1375969"/>
                <a:ext cx="2095445" cy="313612"/>
              </a:xfrm>
              <a:prstGeom prst="rect">
                <a:avLst/>
              </a:prstGeom>
              <a:noFill/>
            </p:spPr>
            <p:txBody>
              <a:bodyPr wrap="none" rtlCol="0">
                <a:spAutoFit/>
              </a:bodyPr>
              <a:lstStyle/>
              <a:p>
                <a:r>
                  <a:rPr lang="en-US" b="1">
                    <a:solidFill>
                      <a:schemeClr val="bg1"/>
                    </a:solidFill>
                  </a:rPr>
                  <a:t>Over-Approximation</a:t>
                </a:r>
                <a:r>
                  <a:rPr lang="en-US" b="1"/>
                  <a:t> </a:t>
                </a:r>
                <a14:m>
                  <m:oMath xmlns:m="http://schemas.openxmlformats.org/officeDocument/2006/math">
                    <m:acc>
                      <m:accPr>
                        <m:chr m:val="̂"/>
                        <m:ctrlPr>
                          <a:rPr lang="en-US" b="1" i="1" dirty="0" smtClean="0">
                            <a:solidFill>
                              <a:schemeClr val="bg1"/>
                            </a:solidFill>
                            <a:latin typeface="Cambria Math" panose="02040503050406030204" pitchFamily="18" charset="0"/>
                          </a:rPr>
                        </m:ctrlPr>
                      </m:accPr>
                      <m:e>
                        <m:r>
                          <a:rPr lang="en-US" b="1" i="1">
                            <a:solidFill>
                              <a:schemeClr val="bg1"/>
                            </a:solidFill>
                            <a:latin typeface="Cambria Math" panose="02040503050406030204" pitchFamily="18" charset="0"/>
                            <a:ea typeface="Cambria Math" panose="02040503050406030204" pitchFamily="18" charset="0"/>
                          </a:rPr>
                          <m:t>𝓣</m:t>
                        </m:r>
                      </m:e>
                    </m:acc>
                  </m:oMath>
                </a14:m>
                <a:endParaRPr lang="en-US" b="1"/>
              </a:p>
            </p:txBody>
          </p:sp>
        </mc:Choice>
        <mc:Fallback xmlns="">
          <p:sp>
            <p:nvSpPr>
              <p:cNvPr id="12" name="TextBox 11">
                <a:extLst>
                  <a:ext uri="{FF2B5EF4-FFF2-40B4-BE49-F238E27FC236}">
                    <a16:creationId xmlns:a16="http://schemas.microsoft.com/office/drawing/2014/main" id="{E25DE967-6C60-6DC5-5E2B-8336C35AF2FE}"/>
                  </a:ext>
                </a:extLst>
              </p:cNvPr>
              <p:cNvSpPr txBox="1">
                <a:spLocks noRot="1" noChangeAspect="1" noMove="1" noResize="1" noEditPoints="1" noAdjustHandles="1" noChangeArrowheads="1" noChangeShapeType="1" noTextEdit="1"/>
              </p:cNvSpPr>
              <p:nvPr/>
            </p:nvSpPr>
            <p:spPr>
              <a:xfrm>
                <a:off x="2619662" y="1375969"/>
                <a:ext cx="2095445" cy="313612"/>
              </a:xfrm>
              <a:prstGeom prst="rect">
                <a:avLst/>
              </a:prstGeom>
              <a:blipFill>
                <a:blip r:embed="rId3"/>
                <a:stretch>
                  <a:fillRect l="-875" t="-1961" r="-11953"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B677DE4-295D-A3F9-59DD-382A9439373B}"/>
                  </a:ext>
                </a:extLst>
              </p:cNvPr>
              <p:cNvSpPr txBox="1"/>
              <p:nvPr/>
            </p:nvSpPr>
            <p:spPr>
              <a:xfrm>
                <a:off x="3044553" y="1666166"/>
                <a:ext cx="1274131" cy="307777"/>
              </a:xfrm>
              <a:prstGeom prst="rect">
                <a:avLst/>
              </a:prstGeom>
              <a:noFill/>
            </p:spPr>
            <p:txBody>
              <a:bodyPr wrap="none" rtlCol="0">
                <a:spAutoFit/>
              </a:bodyPr>
              <a:lstStyle/>
              <a:p>
                <a:r>
                  <a:rPr lang="en-US" b="1">
                    <a:solidFill>
                      <a:schemeClr val="bg1"/>
                    </a:solidFill>
                  </a:rPr>
                  <a:t>AC2(b) : </a:t>
                </a:r>
                <a14:m>
                  <m:oMath xmlns:m="http://schemas.openxmlformats.org/officeDocument/2006/math">
                    <m:r>
                      <a:rPr lang="en-US" b="1" i="1" smtClean="0">
                        <a:solidFill>
                          <a:schemeClr val="bg1"/>
                        </a:solidFill>
                        <a:latin typeface="Cambria Math" panose="02040503050406030204" pitchFamily="18" charset="0"/>
                      </a:rPr>
                      <m:t>∀ </m:t>
                    </m:r>
                    <m:sSup>
                      <m:sSupPr>
                        <m:ctrlPr>
                          <a:rPr lang="en-US" b="1" i="1" smtClean="0">
                            <a:solidFill>
                              <a:schemeClr val="bg1"/>
                            </a:solidFill>
                            <a:latin typeface="Cambria Math" panose="02040503050406030204" pitchFamily="18" charset="0"/>
                          </a:rPr>
                        </m:ctrlPr>
                      </m:sSupPr>
                      <m:e>
                        <m:r>
                          <a:rPr lang="en-US" b="1" i="1" smtClean="0">
                            <a:solidFill>
                              <a:schemeClr val="bg1"/>
                            </a:solidFill>
                            <a:latin typeface="Cambria Math" panose="02040503050406030204" pitchFamily="18" charset="0"/>
                          </a:rPr>
                          <m:t>𝝉</m:t>
                        </m:r>
                      </m:e>
                      <m:sup>
                        <m:r>
                          <a:rPr lang="en-US" b="1" i="1" smtClean="0">
                            <a:solidFill>
                              <a:schemeClr val="bg1"/>
                            </a:solidFill>
                            <a:latin typeface="Cambria Math" panose="02040503050406030204" pitchFamily="18" charset="0"/>
                          </a:rPr>
                          <m:t>′′</m:t>
                        </m:r>
                      </m:sup>
                    </m:sSup>
                  </m:oMath>
                </a14:m>
                <a:endParaRPr lang="en-US" b="1">
                  <a:solidFill>
                    <a:schemeClr val="bg1"/>
                  </a:solidFill>
                </a:endParaRPr>
              </a:p>
            </p:txBody>
          </p:sp>
        </mc:Choice>
        <mc:Fallback xmlns="">
          <p:sp>
            <p:nvSpPr>
              <p:cNvPr id="14" name="TextBox 13">
                <a:extLst>
                  <a:ext uri="{FF2B5EF4-FFF2-40B4-BE49-F238E27FC236}">
                    <a16:creationId xmlns:a16="http://schemas.microsoft.com/office/drawing/2014/main" id="{6B677DE4-295D-A3F9-59DD-382A9439373B}"/>
                  </a:ext>
                </a:extLst>
              </p:cNvPr>
              <p:cNvSpPr txBox="1">
                <a:spLocks noRot="1" noChangeAspect="1" noMove="1" noResize="1" noEditPoints="1" noAdjustHandles="1" noChangeArrowheads="1" noChangeShapeType="1" noTextEdit="1"/>
              </p:cNvSpPr>
              <p:nvPr/>
            </p:nvSpPr>
            <p:spPr>
              <a:xfrm>
                <a:off x="3044553" y="1666166"/>
                <a:ext cx="1274131" cy="307777"/>
              </a:xfrm>
              <a:prstGeom prst="rect">
                <a:avLst/>
              </a:prstGeom>
              <a:blipFill>
                <a:blip r:embed="rId4"/>
                <a:stretch>
                  <a:fillRect l="-1435" t="-1961"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AC400B-6B82-8809-2259-FFE0AA5B521E}"/>
                  </a:ext>
                </a:extLst>
              </p:cNvPr>
              <p:cNvSpPr txBox="1"/>
              <p:nvPr/>
            </p:nvSpPr>
            <p:spPr>
              <a:xfrm>
                <a:off x="2828660" y="2099214"/>
                <a:ext cx="1705916" cy="307777"/>
              </a:xfrm>
              <a:prstGeom prst="rect">
                <a:avLst/>
              </a:prstGeom>
              <a:noFill/>
            </p:spPr>
            <p:txBody>
              <a:bodyPr wrap="none" rtlCol="0">
                <a:spAutoFit/>
              </a:bodyPr>
              <a:lstStyle/>
              <a:p>
                <a:r>
                  <a:rPr lang="en-US" b="1">
                    <a:solidFill>
                      <a:schemeClr val="bg1"/>
                    </a:solidFill>
                  </a:rPr>
                  <a:t>Concrete Model </a:t>
                </a:r>
                <a14:m>
                  <m:oMath xmlns:m="http://schemas.openxmlformats.org/officeDocument/2006/math">
                    <m:r>
                      <a:rPr lang="en-US" b="1" i="1" smtClean="0">
                        <a:solidFill>
                          <a:schemeClr val="bg1"/>
                        </a:solidFill>
                        <a:latin typeface="Cambria Math" panose="02040503050406030204" pitchFamily="18" charset="0"/>
                        <a:ea typeface="Cambria Math" panose="02040503050406030204" pitchFamily="18" charset="0"/>
                      </a:rPr>
                      <m:t>𝓣</m:t>
                    </m:r>
                  </m:oMath>
                </a14:m>
                <a:endParaRPr lang="en-US" b="1">
                  <a:solidFill>
                    <a:schemeClr val="bg1"/>
                  </a:solidFill>
                </a:endParaRPr>
              </a:p>
            </p:txBody>
          </p:sp>
        </mc:Choice>
        <mc:Fallback xmlns="">
          <p:sp>
            <p:nvSpPr>
              <p:cNvPr id="15" name="TextBox 14">
                <a:extLst>
                  <a:ext uri="{FF2B5EF4-FFF2-40B4-BE49-F238E27FC236}">
                    <a16:creationId xmlns:a16="http://schemas.microsoft.com/office/drawing/2014/main" id="{B6AC400B-6B82-8809-2259-FFE0AA5B521E}"/>
                  </a:ext>
                </a:extLst>
              </p:cNvPr>
              <p:cNvSpPr txBox="1">
                <a:spLocks noRot="1" noChangeAspect="1" noMove="1" noResize="1" noEditPoints="1" noAdjustHandles="1" noChangeArrowheads="1" noChangeShapeType="1" noTextEdit="1"/>
              </p:cNvSpPr>
              <p:nvPr/>
            </p:nvSpPr>
            <p:spPr>
              <a:xfrm>
                <a:off x="2828660" y="2099214"/>
                <a:ext cx="1705916" cy="307777"/>
              </a:xfrm>
              <a:prstGeom prst="rect">
                <a:avLst/>
              </a:prstGeom>
              <a:blipFill>
                <a:blip r:embed="rId5"/>
                <a:stretch>
                  <a:fillRect l="-1071" t="-1961" b="-1960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E965D46-76A3-0D1D-4932-B82183F258CB}"/>
              </a:ext>
            </a:extLst>
          </p:cNvPr>
          <p:cNvSpPr txBox="1"/>
          <p:nvPr/>
        </p:nvSpPr>
        <p:spPr>
          <a:xfrm>
            <a:off x="3215555" y="2100713"/>
            <a:ext cx="65" cy="215444"/>
          </a:xfrm>
          <a:prstGeom prst="rect">
            <a:avLst/>
          </a:prstGeom>
          <a:noFill/>
        </p:spPr>
        <p:txBody>
          <a:bodyPr wrap="none" lIns="0" tIns="0" rIns="0" bIns="0" rtlCol="0">
            <a:spAutoFit/>
          </a:bodyPr>
          <a:lstStyle/>
          <a:p>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20C485-19BB-4BB6-92DA-23EC53BB8D86}"/>
                  </a:ext>
                </a:extLst>
              </p:cNvPr>
              <p:cNvSpPr txBox="1"/>
              <p:nvPr/>
            </p:nvSpPr>
            <p:spPr>
              <a:xfrm>
                <a:off x="2644833" y="2709633"/>
                <a:ext cx="2204450" cy="314830"/>
              </a:xfrm>
              <a:prstGeom prst="rect">
                <a:avLst/>
              </a:prstGeom>
              <a:noFill/>
            </p:spPr>
            <p:txBody>
              <a:bodyPr wrap="none" rtlCol="0">
                <a:spAutoFit/>
              </a:bodyPr>
              <a:lstStyle/>
              <a:p>
                <a:r>
                  <a:rPr lang="en-US" b="1">
                    <a:solidFill>
                      <a:schemeClr val="bg1"/>
                    </a:solidFill>
                  </a:rPr>
                  <a:t>Under-Approximation </a:t>
                </a:r>
                <a14:m>
                  <m:oMath xmlns:m="http://schemas.openxmlformats.org/officeDocument/2006/math">
                    <m:acc>
                      <m:accPr>
                        <m:chr m:val="̌"/>
                        <m:ctrlPr>
                          <a:rPr lang="en-US" b="1" i="1" smtClean="0">
                            <a:solidFill>
                              <a:schemeClr val="bg1"/>
                            </a:solidFill>
                            <a:latin typeface="Cambria Math" panose="02040503050406030204" pitchFamily="18" charset="0"/>
                          </a:rPr>
                        </m:ctrlPr>
                      </m:accPr>
                      <m:e>
                        <m:r>
                          <a:rPr lang="en-US" b="1" i="1" smtClean="0">
                            <a:solidFill>
                              <a:schemeClr val="bg1"/>
                            </a:solidFill>
                            <a:latin typeface="Cambria Math" panose="02040503050406030204" pitchFamily="18" charset="0"/>
                            <a:ea typeface="Cambria Math" panose="02040503050406030204" pitchFamily="18" charset="0"/>
                          </a:rPr>
                          <m:t>𝓣</m:t>
                        </m:r>
                      </m:e>
                    </m:acc>
                  </m:oMath>
                </a14:m>
                <a:endParaRPr lang="en-US" b="1"/>
              </a:p>
            </p:txBody>
          </p:sp>
        </mc:Choice>
        <mc:Fallback xmlns="">
          <p:sp>
            <p:nvSpPr>
              <p:cNvPr id="17" name="TextBox 16">
                <a:extLst>
                  <a:ext uri="{FF2B5EF4-FFF2-40B4-BE49-F238E27FC236}">
                    <a16:creationId xmlns:a16="http://schemas.microsoft.com/office/drawing/2014/main" id="{B220C485-19BB-4BB6-92DA-23EC53BB8D86}"/>
                  </a:ext>
                </a:extLst>
              </p:cNvPr>
              <p:cNvSpPr txBox="1">
                <a:spLocks noRot="1" noChangeAspect="1" noMove="1" noResize="1" noEditPoints="1" noAdjustHandles="1" noChangeArrowheads="1" noChangeShapeType="1" noTextEdit="1"/>
              </p:cNvSpPr>
              <p:nvPr/>
            </p:nvSpPr>
            <p:spPr>
              <a:xfrm>
                <a:off x="2644833" y="2709633"/>
                <a:ext cx="2204450" cy="314830"/>
              </a:xfrm>
              <a:prstGeom prst="rect">
                <a:avLst/>
              </a:prstGeom>
              <a:blipFill>
                <a:blip r:embed="rId6"/>
                <a:stretch>
                  <a:fillRect l="-831" r="-11357" b="-21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5C93B69-C8B4-F3C1-74B5-483EB927C29B}"/>
                  </a:ext>
                </a:extLst>
              </p:cNvPr>
              <p:cNvSpPr txBox="1"/>
              <p:nvPr/>
            </p:nvSpPr>
            <p:spPr>
              <a:xfrm>
                <a:off x="3030318" y="3024463"/>
                <a:ext cx="1522083" cy="307777"/>
              </a:xfrm>
              <a:prstGeom prst="rect">
                <a:avLst/>
              </a:prstGeom>
              <a:noFill/>
            </p:spPr>
            <p:txBody>
              <a:bodyPr wrap="none" rtlCol="0">
                <a:spAutoFit/>
              </a:bodyPr>
              <a:lstStyle/>
              <a:p>
                <a:r>
                  <a:rPr lang="en-US" b="1">
                    <a:solidFill>
                      <a:schemeClr val="bg1"/>
                    </a:solidFill>
                  </a:rPr>
                  <a:t>AC2(a) : </a:t>
                </a:r>
                <a14:m>
                  <m:oMath xmlns:m="http://schemas.openxmlformats.org/officeDocument/2006/math">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𝝉</m:t>
                    </m:r>
                    <m:r>
                      <a:rPr lang="en-US" b="1" i="1" smtClean="0">
                        <a:solidFill>
                          <a:schemeClr val="bg1"/>
                        </a:solidFill>
                        <a:latin typeface="Cambria Math" panose="02040503050406030204" pitchFamily="18" charset="0"/>
                      </a:rPr>
                      <m:t>.∃ </m:t>
                    </m:r>
                    <m:sSup>
                      <m:sSupPr>
                        <m:ctrlPr>
                          <a:rPr lang="en-US" b="1" i="1" smtClean="0">
                            <a:solidFill>
                              <a:schemeClr val="bg1"/>
                            </a:solidFill>
                            <a:latin typeface="Cambria Math" panose="02040503050406030204" pitchFamily="18" charset="0"/>
                          </a:rPr>
                        </m:ctrlPr>
                      </m:sSupPr>
                      <m:e>
                        <m:r>
                          <a:rPr lang="en-US" b="1" i="1" smtClean="0">
                            <a:solidFill>
                              <a:schemeClr val="bg1"/>
                            </a:solidFill>
                            <a:latin typeface="Cambria Math" panose="02040503050406030204" pitchFamily="18" charset="0"/>
                          </a:rPr>
                          <m:t>𝝉</m:t>
                        </m:r>
                      </m:e>
                      <m:sup>
                        <m:r>
                          <a:rPr lang="en-US" b="1" i="1" smtClean="0">
                            <a:solidFill>
                              <a:schemeClr val="bg1"/>
                            </a:solidFill>
                            <a:latin typeface="Cambria Math" panose="02040503050406030204" pitchFamily="18" charset="0"/>
                          </a:rPr>
                          <m:t>′′</m:t>
                        </m:r>
                      </m:sup>
                    </m:sSup>
                  </m:oMath>
                </a14:m>
                <a:endParaRPr lang="en-US" b="1">
                  <a:solidFill>
                    <a:schemeClr val="bg1"/>
                  </a:solidFill>
                </a:endParaRPr>
              </a:p>
            </p:txBody>
          </p:sp>
        </mc:Choice>
        <mc:Fallback xmlns="">
          <p:sp>
            <p:nvSpPr>
              <p:cNvPr id="18" name="TextBox 17">
                <a:extLst>
                  <a:ext uri="{FF2B5EF4-FFF2-40B4-BE49-F238E27FC236}">
                    <a16:creationId xmlns:a16="http://schemas.microsoft.com/office/drawing/2014/main" id="{35C93B69-C8B4-F3C1-74B5-483EB927C29B}"/>
                  </a:ext>
                </a:extLst>
              </p:cNvPr>
              <p:cNvSpPr txBox="1">
                <a:spLocks noRot="1" noChangeAspect="1" noMove="1" noResize="1" noEditPoints="1" noAdjustHandles="1" noChangeArrowheads="1" noChangeShapeType="1" noTextEdit="1"/>
              </p:cNvSpPr>
              <p:nvPr/>
            </p:nvSpPr>
            <p:spPr>
              <a:xfrm>
                <a:off x="3030318" y="3024463"/>
                <a:ext cx="1522083" cy="307777"/>
              </a:xfrm>
              <a:prstGeom prst="rect">
                <a:avLst/>
              </a:prstGeom>
              <a:blipFill>
                <a:blip r:embed="rId7"/>
                <a:stretch>
                  <a:fillRect l="-1200" t="-3922" b="-1960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614C5293-5652-5C47-8EA3-092A33B17FFE}"/>
              </a:ext>
            </a:extLst>
          </p:cNvPr>
          <p:cNvPicPr>
            <a:picLocks noChangeAspect="1"/>
          </p:cNvPicPr>
          <p:nvPr/>
        </p:nvPicPr>
        <p:blipFill>
          <a:blip r:embed="rId8"/>
          <a:stretch>
            <a:fillRect/>
          </a:stretch>
        </p:blipFill>
        <p:spPr>
          <a:xfrm>
            <a:off x="6166326" y="1464510"/>
            <a:ext cx="2151019" cy="190816"/>
          </a:xfrm>
          <a:prstGeom prst="rect">
            <a:avLst/>
          </a:prstGeom>
        </p:spPr>
      </p:pic>
      <p:pic>
        <p:nvPicPr>
          <p:cNvPr id="10" name="Picture 9">
            <a:extLst>
              <a:ext uri="{FF2B5EF4-FFF2-40B4-BE49-F238E27FC236}">
                <a16:creationId xmlns:a16="http://schemas.microsoft.com/office/drawing/2014/main" id="{40448F76-A003-B6F2-7818-12DBC30136A0}"/>
              </a:ext>
            </a:extLst>
          </p:cNvPr>
          <p:cNvPicPr>
            <a:picLocks noChangeAspect="1"/>
          </p:cNvPicPr>
          <p:nvPr/>
        </p:nvPicPr>
        <p:blipFill>
          <a:blip r:embed="rId9"/>
          <a:stretch>
            <a:fillRect/>
          </a:stretch>
        </p:blipFill>
        <p:spPr>
          <a:xfrm>
            <a:off x="5296224" y="1186433"/>
            <a:ext cx="3729586" cy="190816"/>
          </a:xfrm>
          <a:prstGeom prst="rect">
            <a:avLst/>
          </a:prstGeom>
        </p:spPr>
      </p:pic>
      <p:pic>
        <p:nvPicPr>
          <p:cNvPr id="11" name="Picture 10">
            <a:extLst>
              <a:ext uri="{FF2B5EF4-FFF2-40B4-BE49-F238E27FC236}">
                <a16:creationId xmlns:a16="http://schemas.microsoft.com/office/drawing/2014/main" id="{11127A41-CE5C-A2FF-D16C-6FB54AC9251C}"/>
              </a:ext>
            </a:extLst>
          </p:cNvPr>
          <p:cNvPicPr>
            <a:picLocks noChangeAspect="1"/>
          </p:cNvPicPr>
          <p:nvPr/>
        </p:nvPicPr>
        <p:blipFill>
          <a:blip r:embed="rId10"/>
          <a:stretch>
            <a:fillRect/>
          </a:stretch>
        </p:blipFill>
        <p:spPr>
          <a:xfrm>
            <a:off x="7558645" y="2697508"/>
            <a:ext cx="1460500" cy="469900"/>
          </a:xfrm>
          <a:prstGeom prst="rect">
            <a:avLst/>
          </a:prstGeom>
        </p:spPr>
      </p:pic>
      <p:sp>
        <p:nvSpPr>
          <p:cNvPr id="13" name="Rounded Rectangle 12">
            <a:extLst>
              <a:ext uri="{FF2B5EF4-FFF2-40B4-BE49-F238E27FC236}">
                <a16:creationId xmlns:a16="http://schemas.microsoft.com/office/drawing/2014/main" id="{3203B835-7C99-58F6-63D6-93C9F522EF37}"/>
              </a:ext>
            </a:extLst>
          </p:cNvPr>
          <p:cNvSpPr/>
          <p:nvPr/>
        </p:nvSpPr>
        <p:spPr>
          <a:xfrm>
            <a:off x="7424512" y="2630209"/>
            <a:ext cx="1118308" cy="594590"/>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BE542C82-699F-3C03-3731-F35D820F70D0}"/>
              </a:ext>
            </a:extLst>
          </p:cNvPr>
          <p:cNvSpPr/>
          <p:nvPr/>
        </p:nvSpPr>
        <p:spPr>
          <a:xfrm>
            <a:off x="5224861" y="1177853"/>
            <a:ext cx="305640" cy="190817"/>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ED18549D-4A83-6805-C08D-7BA58050180B}"/>
              </a:ext>
            </a:extLst>
          </p:cNvPr>
          <p:cNvSpPr/>
          <p:nvPr/>
        </p:nvSpPr>
        <p:spPr>
          <a:xfrm>
            <a:off x="6096001" y="1450224"/>
            <a:ext cx="290286" cy="190817"/>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DF24693-FA74-7CCF-2B27-8B5680F1DC17}"/>
              </a:ext>
            </a:extLst>
          </p:cNvPr>
          <p:cNvPicPr>
            <a:picLocks noChangeAspect="1"/>
          </p:cNvPicPr>
          <p:nvPr/>
        </p:nvPicPr>
        <p:blipFill>
          <a:blip r:embed="rId11"/>
          <a:stretch>
            <a:fillRect/>
          </a:stretch>
        </p:blipFill>
        <p:spPr>
          <a:xfrm>
            <a:off x="5309079" y="1185154"/>
            <a:ext cx="3618740" cy="190815"/>
          </a:xfrm>
          <a:prstGeom prst="rect">
            <a:avLst/>
          </a:prstGeom>
        </p:spPr>
      </p:pic>
      <p:sp>
        <p:nvSpPr>
          <p:cNvPr id="22" name="Rounded Rectangle 21">
            <a:extLst>
              <a:ext uri="{FF2B5EF4-FFF2-40B4-BE49-F238E27FC236}">
                <a16:creationId xmlns:a16="http://schemas.microsoft.com/office/drawing/2014/main" id="{C069FE08-9373-1043-A3D6-206E07801AE5}"/>
              </a:ext>
            </a:extLst>
          </p:cNvPr>
          <p:cNvSpPr/>
          <p:nvPr/>
        </p:nvSpPr>
        <p:spPr>
          <a:xfrm>
            <a:off x="8542820" y="2630234"/>
            <a:ext cx="596970" cy="594590"/>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13ABD3C3-A782-04E9-350F-CECFEEB2E10C}"/>
              </a:ext>
            </a:extLst>
          </p:cNvPr>
          <p:cNvSpPr/>
          <p:nvPr/>
        </p:nvSpPr>
        <p:spPr>
          <a:xfrm>
            <a:off x="5224861" y="1172190"/>
            <a:ext cx="305640" cy="190817"/>
          </a:xfrm>
          <a:prstGeom prst="roundRect">
            <a:avLst/>
          </a:prstGeom>
          <a:solidFill>
            <a:schemeClr val="accent1">
              <a:alpha val="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40775F-3F17-F93A-AB47-E7CFEB96531D}"/>
              </a:ext>
            </a:extLst>
          </p:cNvPr>
          <p:cNvSpPr txBox="1"/>
          <p:nvPr/>
        </p:nvSpPr>
        <p:spPr>
          <a:xfrm>
            <a:off x="8576216" y="4871519"/>
            <a:ext cx="567784" cy="276999"/>
          </a:xfrm>
          <a:prstGeom prst="rect">
            <a:avLst/>
          </a:prstGeom>
          <a:noFill/>
        </p:spPr>
        <p:txBody>
          <a:bodyPr wrap="none" rtlCol="0">
            <a:spAutoFit/>
          </a:bodyPr>
          <a:lstStyle/>
          <a:p>
            <a:r>
              <a:rPr lang="en-US" sz="1200" dirty="0"/>
              <a:t>19/34</a:t>
            </a:r>
          </a:p>
        </p:txBody>
      </p:sp>
      <p:pic>
        <p:nvPicPr>
          <p:cNvPr id="6" name="Picture 5">
            <a:extLst>
              <a:ext uri="{FF2B5EF4-FFF2-40B4-BE49-F238E27FC236}">
                <a16:creationId xmlns:a16="http://schemas.microsoft.com/office/drawing/2014/main" id="{02ACA220-10B8-5836-0004-EAED022D6A7E}"/>
              </a:ext>
            </a:extLst>
          </p:cNvPr>
          <p:cNvPicPr>
            <a:picLocks noChangeAspect="1"/>
          </p:cNvPicPr>
          <p:nvPr/>
        </p:nvPicPr>
        <p:blipFill>
          <a:blip r:embed="rId12"/>
          <a:stretch>
            <a:fillRect/>
          </a:stretch>
        </p:blipFill>
        <p:spPr>
          <a:xfrm>
            <a:off x="5273290" y="1188627"/>
            <a:ext cx="3777777" cy="193282"/>
          </a:xfrm>
          <a:prstGeom prst="rect">
            <a:avLst/>
          </a:prstGeom>
        </p:spPr>
      </p:pic>
    </p:spTree>
    <p:extLst>
      <p:ext uri="{BB962C8B-B14F-4D97-AF65-F5344CB8AC3E}">
        <p14:creationId xmlns:p14="http://schemas.microsoft.com/office/powerpoint/2010/main" val="327580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9"/>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2" grpId="0"/>
      <p:bldP spid="14" grpId="0"/>
      <p:bldP spid="15" grpId="0"/>
      <p:bldP spid="17" grpId="0"/>
      <p:bldP spid="18" grpId="0"/>
      <p:bldP spid="13" grpId="0" animBg="1"/>
      <p:bldP spid="13" grpId="1" animBg="1"/>
      <p:bldP spid="19" grpId="0" animBg="1"/>
      <p:bldP spid="19" grpId="1" animBg="1"/>
      <p:bldP spid="20" grpId="0" animBg="1"/>
      <p:bldP spid="20" grpId="1"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4A56A-A058-BDA9-202D-14DB6E22E66D}"/>
              </a:ext>
            </a:extLst>
          </p:cNvPr>
          <p:cNvSpPr>
            <a:spLocks noGrp="1"/>
          </p:cNvSpPr>
          <p:nvPr>
            <p:ph type="title"/>
          </p:nvPr>
        </p:nvSpPr>
        <p:spPr>
          <a:xfrm>
            <a:off x="720000" y="445025"/>
            <a:ext cx="7875360" cy="572700"/>
          </a:xfrm>
        </p:spPr>
        <p:txBody>
          <a:bodyPr/>
          <a:lstStyle/>
          <a:p>
            <a:r>
              <a:rPr lang="en-US">
                <a:latin typeface="Aharoni" panose="02010803020104030203" pitchFamily="2" charset="-79"/>
                <a:cs typeface="Aharoni" panose="02010803020104030203" pitchFamily="2" charset="-79"/>
              </a:rPr>
              <a:t>Abstraction-Refinement Algorithm </a:t>
            </a:r>
          </a:p>
        </p:txBody>
      </p:sp>
      <p:pic>
        <p:nvPicPr>
          <p:cNvPr id="5" name="Picture 4" descr="A white sheet with black text&#10;&#10;Description automatically generated">
            <a:extLst>
              <a:ext uri="{FF2B5EF4-FFF2-40B4-BE49-F238E27FC236}">
                <a16:creationId xmlns:a16="http://schemas.microsoft.com/office/drawing/2014/main" id="{418077A9-D316-90FC-9F40-AA771D770556}"/>
              </a:ext>
            </a:extLst>
          </p:cNvPr>
          <p:cNvPicPr>
            <a:picLocks noChangeAspect="1"/>
          </p:cNvPicPr>
          <p:nvPr/>
        </p:nvPicPr>
        <p:blipFill>
          <a:blip r:embed="rId3"/>
          <a:stretch>
            <a:fillRect/>
          </a:stretch>
        </p:blipFill>
        <p:spPr>
          <a:xfrm>
            <a:off x="783589" y="1150714"/>
            <a:ext cx="3542184" cy="2895180"/>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3DE384C-61B6-92F8-2291-9046D89D1E34}"/>
                  </a:ext>
                </a:extLst>
              </p:cNvPr>
              <p:cNvSpPr txBox="1"/>
              <p:nvPr/>
            </p:nvSpPr>
            <p:spPr>
              <a:xfrm>
                <a:off x="5985071" y="1195739"/>
                <a:ext cx="1705916" cy="307777"/>
              </a:xfrm>
              <a:prstGeom prst="rect">
                <a:avLst/>
              </a:prstGeom>
              <a:solidFill>
                <a:srgbClr val="075063">
                  <a:alpha val="29891"/>
                </a:srgbClr>
              </a:solidFill>
            </p:spPr>
            <p:txBody>
              <a:bodyPr wrap="none" rtlCol="0">
                <a:spAutoFit/>
              </a:bodyPr>
              <a:lstStyle/>
              <a:p>
                <a:r>
                  <a:rPr lang="en-US" b="1">
                    <a:solidFill>
                      <a:schemeClr val="accent1"/>
                    </a:solidFill>
                  </a:rPr>
                  <a:t>Concrete Model </a:t>
                </a:r>
                <a14:m>
                  <m:oMath xmlns:m="http://schemas.openxmlformats.org/officeDocument/2006/math">
                    <m:r>
                      <a:rPr lang="en-US" b="1" i="1" smtClean="0">
                        <a:solidFill>
                          <a:schemeClr val="accent1"/>
                        </a:solidFill>
                        <a:latin typeface="Cambria Math" panose="02040503050406030204" pitchFamily="18" charset="0"/>
                        <a:ea typeface="Cambria Math" panose="02040503050406030204" pitchFamily="18" charset="0"/>
                      </a:rPr>
                      <m:t>𝓣</m:t>
                    </m:r>
                  </m:oMath>
                </a14:m>
                <a:endParaRPr lang="en-US" b="1">
                  <a:solidFill>
                    <a:schemeClr val="accent1"/>
                  </a:solidFill>
                </a:endParaRPr>
              </a:p>
            </p:txBody>
          </p:sp>
        </mc:Choice>
        <mc:Fallback xmlns="">
          <p:sp>
            <p:nvSpPr>
              <p:cNvPr id="31" name="TextBox 30">
                <a:extLst>
                  <a:ext uri="{FF2B5EF4-FFF2-40B4-BE49-F238E27FC236}">
                    <a16:creationId xmlns:a16="http://schemas.microsoft.com/office/drawing/2014/main" id="{63DE384C-61B6-92F8-2291-9046D89D1E34}"/>
                  </a:ext>
                </a:extLst>
              </p:cNvPr>
              <p:cNvSpPr txBox="1">
                <a:spLocks noRot="1" noChangeAspect="1" noMove="1" noResize="1" noEditPoints="1" noAdjustHandles="1" noChangeArrowheads="1" noChangeShapeType="1" noTextEdit="1"/>
              </p:cNvSpPr>
              <p:nvPr/>
            </p:nvSpPr>
            <p:spPr>
              <a:xfrm>
                <a:off x="5985071" y="1195739"/>
                <a:ext cx="1705916" cy="307777"/>
              </a:xfrm>
              <a:prstGeom prst="rect">
                <a:avLst/>
              </a:prstGeom>
              <a:blipFill>
                <a:blip r:embed="rId4"/>
                <a:stretch>
                  <a:fillRect l="-1481"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CC74E7F-3C83-49D5-A635-2CE565BEDCEA}"/>
                  </a:ext>
                </a:extLst>
              </p:cNvPr>
              <p:cNvSpPr txBox="1"/>
              <p:nvPr/>
            </p:nvSpPr>
            <p:spPr>
              <a:xfrm>
                <a:off x="5793513" y="1781627"/>
                <a:ext cx="2204450" cy="314830"/>
              </a:xfrm>
              <a:prstGeom prst="rect">
                <a:avLst/>
              </a:prstGeom>
              <a:solidFill>
                <a:srgbClr val="075063">
                  <a:alpha val="29779"/>
                </a:srgbClr>
              </a:solidFill>
            </p:spPr>
            <p:txBody>
              <a:bodyPr wrap="none" rtlCol="0">
                <a:spAutoFit/>
              </a:bodyPr>
              <a:lstStyle/>
              <a:p>
                <a:r>
                  <a:rPr lang="en-US" b="1">
                    <a:solidFill>
                      <a:schemeClr val="accent1"/>
                    </a:solidFill>
                  </a:rPr>
                  <a:t>Under-Approximation </a:t>
                </a:r>
                <a14:m>
                  <m:oMath xmlns:m="http://schemas.openxmlformats.org/officeDocument/2006/math">
                    <m:acc>
                      <m:accPr>
                        <m:chr m:val="̌"/>
                        <m:ctrlPr>
                          <a:rPr lang="en-US" b="1" i="1" smtClean="0">
                            <a:solidFill>
                              <a:schemeClr val="accent1"/>
                            </a:solidFill>
                            <a:latin typeface="Cambria Math" panose="02040503050406030204" pitchFamily="18" charset="0"/>
                          </a:rPr>
                        </m:ctrlPr>
                      </m:accPr>
                      <m:e>
                        <m:r>
                          <a:rPr lang="en-US" b="1" i="1" smtClean="0">
                            <a:solidFill>
                              <a:schemeClr val="accent1"/>
                            </a:solidFill>
                            <a:latin typeface="Cambria Math" panose="02040503050406030204" pitchFamily="18" charset="0"/>
                            <a:ea typeface="Cambria Math" panose="02040503050406030204" pitchFamily="18" charset="0"/>
                          </a:rPr>
                          <m:t>𝓣</m:t>
                        </m:r>
                      </m:e>
                    </m:acc>
                  </m:oMath>
                </a14:m>
                <a:endParaRPr lang="en-US" b="1">
                  <a:solidFill>
                    <a:schemeClr val="accent1"/>
                  </a:solidFill>
                </a:endParaRPr>
              </a:p>
            </p:txBody>
          </p:sp>
        </mc:Choice>
        <mc:Fallback xmlns="">
          <p:sp>
            <p:nvSpPr>
              <p:cNvPr id="32" name="TextBox 31">
                <a:extLst>
                  <a:ext uri="{FF2B5EF4-FFF2-40B4-BE49-F238E27FC236}">
                    <a16:creationId xmlns:a16="http://schemas.microsoft.com/office/drawing/2014/main" id="{ECC74E7F-3C83-49D5-A635-2CE565BEDCEA}"/>
                  </a:ext>
                </a:extLst>
              </p:cNvPr>
              <p:cNvSpPr txBox="1">
                <a:spLocks noRot="1" noChangeAspect="1" noMove="1" noResize="1" noEditPoints="1" noAdjustHandles="1" noChangeArrowheads="1" noChangeShapeType="1" noTextEdit="1"/>
              </p:cNvSpPr>
              <p:nvPr/>
            </p:nvSpPr>
            <p:spPr>
              <a:xfrm>
                <a:off x="5793513" y="1781627"/>
                <a:ext cx="2204450" cy="314830"/>
              </a:xfrm>
              <a:prstGeom prst="rect">
                <a:avLst/>
              </a:prstGeom>
              <a:blipFill>
                <a:blip r:embed="rId5"/>
                <a:stretch>
                  <a:fillRect l="-1149"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FBA79B9-EEB6-23B2-1022-216490D429CA}"/>
                  </a:ext>
                </a:extLst>
              </p:cNvPr>
              <p:cNvSpPr txBox="1"/>
              <p:nvPr/>
            </p:nvSpPr>
            <p:spPr>
              <a:xfrm>
                <a:off x="5848015" y="3278863"/>
                <a:ext cx="2095445" cy="313612"/>
              </a:xfrm>
              <a:prstGeom prst="rect">
                <a:avLst/>
              </a:prstGeom>
              <a:solidFill>
                <a:srgbClr val="075063">
                  <a:alpha val="36000"/>
                </a:srgbClr>
              </a:solidFill>
            </p:spPr>
            <p:txBody>
              <a:bodyPr wrap="none" rtlCol="0">
                <a:spAutoFit/>
              </a:bodyPr>
              <a:lstStyle/>
              <a:p>
                <a:r>
                  <a:rPr lang="en-US" b="1">
                    <a:solidFill>
                      <a:schemeClr val="accent1"/>
                    </a:solidFill>
                  </a:rPr>
                  <a:t>Over-Approximation </a:t>
                </a:r>
                <a14:m>
                  <m:oMath xmlns:m="http://schemas.openxmlformats.org/officeDocument/2006/math">
                    <m:acc>
                      <m:accPr>
                        <m:chr m:val="̂"/>
                        <m:ctrlPr>
                          <a:rPr lang="en-US" b="1" i="1" dirty="0" smtClean="0">
                            <a:solidFill>
                              <a:schemeClr val="accent1"/>
                            </a:solidFill>
                            <a:latin typeface="Cambria Math" panose="02040503050406030204" pitchFamily="18" charset="0"/>
                          </a:rPr>
                        </m:ctrlPr>
                      </m:accPr>
                      <m:e>
                        <m:r>
                          <a:rPr lang="en-US" b="1" i="1">
                            <a:solidFill>
                              <a:schemeClr val="accent1"/>
                            </a:solidFill>
                            <a:latin typeface="Cambria Math" panose="02040503050406030204" pitchFamily="18" charset="0"/>
                            <a:ea typeface="Cambria Math" panose="02040503050406030204" pitchFamily="18" charset="0"/>
                          </a:rPr>
                          <m:t>𝓣</m:t>
                        </m:r>
                      </m:e>
                    </m:acc>
                  </m:oMath>
                </a14:m>
                <a:endParaRPr lang="en-US" b="1">
                  <a:solidFill>
                    <a:schemeClr val="accent1"/>
                  </a:solidFill>
                </a:endParaRPr>
              </a:p>
            </p:txBody>
          </p:sp>
        </mc:Choice>
        <mc:Fallback xmlns="">
          <p:sp>
            <p:nvSpPr>
              <p:cNvPr id="33" name="TextBox 32">
                <a:extLst>
                  <a:ext uri="{FF2B5EF4-FFF2-40B4-BE49-F238E27FC236}">
                    <a16:creationId xmlns:a16="http://schemas.microsoft.com/office/drawing/2014/main" id="{0FBA79B9-EEB6-23B2-1022-216490D429CA}"/>
                  </a:ext>
                </a:extLst>
              </p:cNvPr>
              <p:cNvSpPr txBox="1">
                <a:spLocks noRot="1" noChangeAspect="1" noMove="1" noResize="1" noEditPoints="1" noAdjustHandles="1" noChangeArrowheads="1" noChangeShapeType="1" noTextEdit="1"/>
              </p:cNvSpPr>
              <p:nvPr/>
            </p:nvSpPr>
            <p:spPr>
              <a:xfrm>
                <a:off x="5848015" y="3278863"/>
                <a:ext cx="2095445" cy="313612"/>
              </a:xfrm>
              <a:prstGeom prst="rect">
                <a:avLst/>
              </a:prstGeom>
              <a:blipFill>
                <a:blip r:embed="rId6"/>
                <a:stretch>
                  <a:fillRect l="-1205" t="-4000" b="-20000"/>
                </a:stretch>
              </a:blipFill>
            </p:spPr>
            <p:txBody>
              <a:bodyPr/>
              <a:lstStyle/>
              <a:p>
                <a:r>
                  <a:rPr lang="en-US">
                    <a:noFill/>
                  </a:rPr>
                  <a:t> </a:t>
                </a:r>
              </a:p>
            </p:txBody>
          </p:sp>
        </mc:Fallback>
      </mc:AlternateContent>
      <p:sp>
        <p:nvSpPr>
          <p:cNvPr id="34" name="Down Arrow 33">
            <a:extLst>
              <a:ext uri="{FF2B5EF4-FFF2-40B4-BE49-F238E27FC236}">
                <a16:creationId xmlns:a16="http://schemas.microsoft.com/office/drawing/2014/main" id="{7B73D708-DE4A-AD61-7E26-3290C96C2E36}"/>
              </a:ext>
            </a:extLst>
          </p:cNvPr>
          <p:cNvSpPr/>
          <p:nvPr/>
        </p:nvSpPr>
        <p:spPr>
          <a:xfrm>
            <a:off x="6780277" y="1511956"/>
            <a:ext cx="115504" cy="2736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D013495-311E-06F1-1386-8BDFC5D76627}"/>
                  </a:ext>
                </a:extLst>
              </p:cNvPr>
              <p:cNvSpPr txBox="1"/>
              <p:nvPr/>
            </p:nvSpPr>
            <p:spPr>
              <a:xfrm>
                <a:off x="5210360" y="2430651"/>
                <a:ext cx="130779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accent1"/>
                          </a:solidFill>
                          <a:latin typeface="Cambria Math" panose="02040503050406030204" pitchFamily="18" charset="0"/>
                        </a:rPr>
                        <m:t>𝑨𝑪</m:t>
                      </m:r>
                      <m:r>
                        <a:rPr lang="en-US" sz="1200" b="1" i="1" smtClean="0">
                          <a:solidFill>
                            <a:schemeClr val="accent1"/>
                          </a:solidFill>
                          <a:latin typeface="Cambria Math" panose="02040503050406030204" pitchFamily="18" charset="0"/>
                        </a:rPr>
                        <m:t>𝟏</m:t>
                      </m:r>
                      <m:r>
                        <a:rPr lang="en-US" sz="1200" b="1" i="1" smtClean="0">
                          <a:solidFill>
                            <a:schemeClr val="accent1"/>
                          </a:solidFill>
                          <a:latin typeface="Cambria Math" panose="02040503050406030204" pitchFamily="18" charset="0"/>
                        </a:rPr>
                        <m:t>∧¬</m:t>
                      </m:r>
                      <m:r>
                        <a:rPr lang="en-US" sz="1200" b="1" i="1" smtClean="0">
                          <a:solidFill>
                            <a:schemeClr val="bg2"/>
                          </a:solidFill>
                          <a:latin typeface="Cambria Math" panose="02040503050406030204" pitchFamily="18" charset="0"/>
                        </a:rPr>
                        <m:t>𝑨𝑪</m:t>
                      </m:r>
                      <m:r>
                        <a:rPr lang="en-US" sz="1200" b="1" i="1" smtClean="0">
                          <a:solidFill>
                            <a:schemeClr val="bg2"/>
                          </a:solidFill>
                          <a:latin typeface="Cambria Math" panose="02040503050406030204" pitchFamily="18" charset="0"/>
                        </a:rPr>
                        <m:t>𝟐</m:t>
                      </m:r>
                      <m:r>
                        <a:rPr lang="en-US" sz="1200" b="1" i="1" smtClean="0">
                          <a:solidFill>
                            <a:schemeClr val="bg2"/>
                          </a:solidFill>
                          <a:latin typeface="Cambria Math" panose="02040503050406030204" pitchFamily="18" charset="0"/>
                        </a:rPr>
                        <m:t>(</m:t>
                      </m:r>
                      <m:r>
                        <a:rPr lang="en-US" sz="1200" b="1" i="1" smtClean="0">
                          <a:solidFill>
                            <a:schemeClr val="bg2"/>
                          </a:solidFill>
                          <a:latin typeface="Cambria Math" panose="02040503050406030204" pitchFamily="18" charset="0"/>
                        </a:rPr>
                        <m:t>𝒂</m:t>
                      </m:r>
                      <m:r>
                        <a:rPr lang="en-US" sz="1200" b="1" i="1" smtClean="0">
                          <a:solidFill>
                            <a:schemeClr val="bg2"/>
                          </a:solidFill>
                          <a:latin typeface="Cambria Math" panose="02040503050406030204" pitchFamily="18" charset="0"/>
                        </a:rPr>
                        <m:t>)</m:t>
                      </m:r>
                    </m:oMath>
                  </m:oMathPara>
                </a14:m>
                <a:endParaRPr lang="en-US" sz="1200" b="1">
                  <a:solidFill>
                    <a:schemeClr val="accent1"/>
                  </a:solidFill>
                </a:endParaRPr>
              </a:p>
            </p:txBody>
          </p:sp>
        </mc:Choice>
        <mc:Fallback xmlns="">
          <p:sp>
            <p:nvSpPr>
              <p:cNvPr id="37" name="TextBox 36">
                <a:extLst>
                  <a:ext uri="{FF2B5EF4-FFF2-40B4-BE49-F238E27FC236}">
                    <a16:creationId xmlns:a16="http://schemas.microsoft.com/office/drawing/2014/main" id="{FD013495-311E-06F1-1386-8BDFC5D76627}"/>
                  </a:ext>
                </a:extLst>
              </p:cNvPr>
              <p:cNvSpPr txBox="1">
                <a:spLocks noRot="1" noChangeAspect="1" noMove="1" noResize="1" noEditPoints="1" noAdjustHandles="1" noChangeArrowheads="1" noChangeShapeType="1" noTextEdit="1"/>
              </p:cNvSpPr>
              <p:nvPr/>
            </p:nvSpPr>
            <p:spPr>
              <a:xfrm>
                <a:off x="5210360" y="2430651"/>
                <a:ext cx="1307794" cy="276999"/>
              </a:xfrm>
              <a:prstGeom prst="rect">
                <a:avLst/>
              </a:prstGeom>
              <a:blipFill>
                <a:blip r:embed="rId7"/>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26CFDD9-9600-6A87-12F0-52A3AC9D1362}"/>
                  </a:ext>
                </a:extLst>
              </p:cNvPr>
              <p:cNvSpPr txBox="1"/>
              <p:nvPr/>
            </p:nvSpPr>
            <p:spPr>
              <a:xfrm>
                <a:off x="6340342" y="2823992"/>
                <a:ext cx="119237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accent1"/>
                          </a:solidFill>
                          <a:latin typeface="Cambria Math" panose="02040503050406030204" pitchFamily="18" charset="0"/>
                        </a:rPr>
                        <m:t>𝑨𝑪</m:t>
                      </m:r>
                      <m:r>
                        <a:rPr lang="en-US" sz="1200" b="1" i="1" smtClean="0">
                          <a:solidFill>
                            <a:schemeClr val="accent1"/>
                          </a:solidFill>
                          <a:latin typeface="Cambria Math" panose="02040503050406030204" pitchFamily="18" charset="0"/>
                        </a:rPr>
                        <m:t>𝟏</m:t>
                      </m:r>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𝑨𝑪</m:t>
                      </m:r>
                      <m:r>
                        <a:rPr lang="en-US" sz="1200" b="1" i="1" smtClean="0">
                          <a:solidFill>
                            <a:schemeClr val="accent1"/>
                          </a:solidFill>
                          <a:latin typeface="Cambria Math" panose="02040503050406030204" pitchFamily="18" charset="0"/>
                        </a:rPr>
                        <m:t>𝟐</m:t>
                      </m:r>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𝒂</m:t>
                      </m:r>
                      <m:r>
                        <a:rPr lang="en-US" sz="1200" b="1" i="1" smtClean="0">
                          <a:solidFill>
                            <a:schemeClr val="accent1"/>
                          </a:solidFill>
                          <a:latin typeface="Cambria Math" panose="02040503050406030204" pitchFamily="18" charset="0"/>
                        </a:rPr>
                        <m:t>)</m:t>
                      </m:r>
                    </m:oMath>
                  </m:oMathPara>
                </a14:m>
                <a:endParaRPr lang="en-US" sz="1200" b="1" dirty="0">
                  <a:solidFill>
                    <a:schemeClr val="accent1"/>
                  </a:solidFill>
                </a:endParaRPr>
              </a:p>
            </p:txBody>
          </p:sp>
        </mc:Choice>
        <mc:Fallback xmlns="">
          <p:sp>
            <p:nvSpPr>
              <p:cNvPr id="38" name="TextBox 37">
                <a:extLst>
                  <a:ext uri="{FF2B5EF4-FFF2-40B4-BE49-F238E27FC236}">
                    <a16:creationId xmlns:a16="http://schemas.microsoft.com/office/drawing/2014/main" id="{726CFDD9-9600-6A87-12F0-52A3AC9D1362}"/>
                  </a:ext>
                </a:extLst>
              </p:cNvPr>
              <p:cNvSpPr txBox="1">
                <a:spLocks noRot="1" noChangeAspect="1" noMove="1" noResize="1" noEditPoints="1" noAdjustHandles="1" noChangeArrowheads="1" noChangeShapeType="1" noTextEdit="1"/>
              </p:cNvSpPr>
              <p:nvPr/>
            </p:nvSpPr>
            <p:spPr>
              <a:xfrm>
                <a:off x="6340342" y="2823992"/>
                <a:ext cx="1192378" cy="276999"/>
              </a:xfrm>
              <a:prstGeom prst="rect">
                <a:avLst/>
              </a:prstGeom>
              <a:blipFill>
                <a:blip r:embed="rId8"/>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7616D9A-C13B-0159-E12A-CC31072DD756}"/>
                  </a:ext>
                </a:extLst>
              </p:cNvPr>
              <p:cNvSpPr txBox="1"/>
              <p:nvPr/>
            </p:nvSpPr>
            <p:spPr>
              <a:xfrm>
                <a:off x="7055318" y="2430651"/>
                <a:ext cx="130779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bg2"/>
                          </a:solidFill>
                          <a:latin typeface="Cambria Math" panose="02040503050406030204" pitchFamily="18" charset="0"/>
                        </a:rPr>
                        <m:t>¬</m:t>
                      </m:r>
                      <m:r>
                        <a:rPr lang="en-US" sz="1200" b="1" i="1" smtClean="0">
                          <a:solidFill>
                            <a:schemeClr val="bg2"/>
                          </a:solidFill>
                          <a:latin typeface="Cambria Math" panose="02040503050406030204" pitchFamily="18" charset="0"/>
                        </a:rPr>
                        <m:t>𝑨𝑪</m:t>
                      </m:r>
                      <m:r>
                        <a:rPr lang="en-US" sz="1200" b="1" i="1" smtClean="0">
                          <a:solidFill>
                            <a:schemeClr val="bg2"/>
                          </a:solidFill>
                          <a:latin typeface="Cambria Math" panose="02040503050406030204" pitchFamily="18" charset="0"/>
                        </a:rPr>
                        <m:t>𝟏</m:t>
                      </m:r>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𝑨𝑪</m:t>
                      </m:r>
                      <m:r>
                        <a:rPr lang="en-US" sz="1200" b="1" i="1" smtClean="0">
                          <a:solidFill>
                            <a:schemeClr val="accent1"/>
                          </a:solidFill>
                          <a:latin typeface="Cambria Math" panose="02040503050406030204" pitchFamily="18" charset="0"/>
                        </a:rPr>
                        <m:t>𝟐</m:t>
                      </m:r>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𝒂</m:t>
                      </m:r>
                      <m:r>
                        <a:rPr lang="en-US" sz="1200" b="1" i="1" smtClean="0">
                          <a:solidFill>
                            <a:schemeClr val="accent1"/>
                          </a:solidFill>
                          <a:latin typeface="Cambria Math" panose="02040503050406030204" pitchFamily="18" charset="0"/>
                        </a:rPr>
                        <m:t>)</m:t>
                      </m:r>
                    </m:oMath>
                  </m:oMathPara>
                </a14:m>
                <a:endParaRPr lang="en-US" sz="1200" b="1">
                  <a:solidFill>
                    <a:schemeClr val="accent1"/>
                  </a:solidFill>
                </a:endParaRPr>
              </a:p>
            </p:txBody>
          </p:sp>
        </mc:Choice>
        <mc:Fallback xmlns="">
          <p:sp>
            <p:nvSpPr>
              <p:cNvPr id="39" name="TextBox 38">
                <a:extLst>
                  <a:ext uri="{FF2B5EF4-FFF2-40B4-BE49-F238E27FC236}">
                    <a16:creationId xmlns:a16="http://schemas.microsoft.com/office/drawing/2014/main" id="{D7616D9A-C13B-0159-E12A-CC31072DD756}"/>
                  </a:ext>
                </a:extLst>
              </p:cNvPr>
              <p:cNvSpPr txBox="1">
                <a:spLocks noRot="1" noChangeAspect="1" noMove="1" noResize="1" noEditPoints="1" noAdjustHandles="1" noChangeArrowheads="1" noChangeShapeType="1" noTextEdit="1"/>
              </p:cNvSpPr>
              <p:nvPr/>
            </p:nvSpPr>
            <p:spPr>
              <a:xfrm>
                <a:off x="7055318" y="2430651"/>
                <a:ext cx="1307794" cy="276999"/>
              </a:xfrm>
              <a:prstGeom prst="rect">
                <a:avLst/>
              </a:prstGeom>
              <a:blipFill>
                <a:blip r:embed="rId9"/>
                <a:stretch>
                  <a:fillRect b="-8696"/>
                </a:stretch>
              </a:blipFill>
            </p:spPr>
            <p:txBody>
              <a:bodyPr/>
              <a:lstStyle/>
              <a:p>
                <a:r>
                  <a:rPr lang="en-US">
                    <a:noFill/>
                  </a:rPr>
                  <a:t> </a:t>
                </a:r>
              </a:p>
            </p:txBody>
          </p:sp>
        </mc:Fallback>
      </mc:AlternateContent>
      <p:sp>
        <p:nvSpPr>
          <p:cNvPr id="40" name="Down Arrow 39">
            <a:extLst>
              <a:ext uri="{FF2B5EF4-FFF2-40B4-BE49-F238E27FC236}">
                <a16:creationId xmlns:a16="http://schemas.microsoft.com/office/drawing/2014/main" id="{47912F01-6391-4BD9-9210-484F0852032B}"/>
              </a:ext>
            </a:extLst>
          </p:cNvPr>
          <p:cNvSpPr/>
          <p:nvPr/>
        </p:nvSpPr>
        <p:spPr>
          <a:xfrm>
            <a:off x="6780233" y="2087893"/>
            <a:ext cx="115504" cy="7799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8D365683-D299-B66E-5A7A-47680ADC9340}"/>
              </a:ext>
            </a:extLst>
          </p:cNvPr>
          <p:cNvSpPr/>
          <p:nvPr/>
        </p:nvSpPr>
        <p:spPr>
          <a:xfrm rot="4202726">
            <a:off x="6346113" y="1844082"/>
            <a:ext cx="115504" cy="883986"/>
          </a:xfrm>
          <a:prstGeom prst="downArrow">
            <a:avLst>
              <a:gd name="adj1" fmla="val 50000"/>
              <a:gd name="adj2" fmla="val 458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id="{D7421E67-1A0E-C27B-E9A9-0943E6A83008}"/>
              </a:ext>
            </a:extLst>
          </p:cNvPr>
          <p:cNvSpPr/>
          <p:nvPr/>
        </p:nvSpPr>
        <p:spPr>
          <a:xfrm rot="17449929">
            <a:off x="7199597" y="1840756"/>
            <a:ext cx="115504" cy="883986"/>
          </a:xfrm>
          <a:prstGeom prst="downArrow">
            <a:avLst>
              <a:gd name="adj1" fmla="val 50000"/>
              <a:gd name="adj2" fmla="val 458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a:extLst>
              <a:ext uri="{FF2B5EF4-FFF2-40B4-BE49-F238E27FC236}">
                <a16:creationId xmlns:a16="http://schemas.microsoft.com/office/drawing/2014/main" id="{ACD7F5F7-0091-158B-A7D3-2DFD275BD0D0}"/>
              </a:ext>
            </a:extLst>
          </p:cNvPr>
          <p:cNvSpPr/>
          <p:nvPr/>
        </p:nvSpPr>
        <p:spPr>
          <a:xfrm>
            <a:off x="6780233" y="3040846"/>
            <a:ext cx="115504" cy="2380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23DB19B-3E5B-7F4C-1BC8-0BA76AB57D6C}"/>
                  </a:ext>
                </a:extLst>
              </p:cNvPr>
              <p:cNvSpPr txBox="1"/>
              <p:nvPr/>
            </p:nvSpPr>
            <p:spPr>
              <a:xfrm>
                <a:off x="4893131" y="3297169"/>
                <a:ext cx="739305"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accent1"/>
                          </a:solidFill>
                          <a:latin typeface="Cambria Math" panose="02040503050406030204" pitchFamily="18" charset="0"/>
                        </a:rPr>
                        <m:t>𝑨𝑪</m:t>
                      </m:r>
                      <m:r>
                        <a:rPr lang="en-US" sz="1200" b="1" i="1" smtClean="0">
                          <a:solidFill>
                            <a:schemeClr val="accent1"/>
                          </a:solidFill>
                          <a:latin typeface="Cambria Math" panose="02040503050406030204" pitchFamily="18" charset="0"/>
                        </a:rPr>
                        <m:t>𝟐</m:t>
                      </m:r>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𝒃</m:t>
                      </m:r>
                      <m:r>
                        <a:rPr lang="en-US" sz="1200" b="1" i="1" smtClean="0">
                          <a:solidFill>
                            <a:schemeClr val="accent1"/>
                          </a:solidFill>
                          <a:latin typeface="Cambria Math" panose="02040503050406030204" pitchFamily="18" charset="0"/>
                        </a:rPr>
                        <m:t>)</m:t>
                      </m:r>
                    </m:oMath>
                  </m:oMathPara>
                </a14:m>
                <a:endParaRPr lang="en-US" sz="1200" b="1">
                  <a:solidFill>
                    <a:schemeClr val="accent1"/>
                  </a:solidFill>
                </a:endParaRPr>
              </a:p>
            </p:txBody>
          </p:sp>
        </mc:Choice>
        <mc:Fallback xmlns="">
          <p:sp>
            <p:nvSpPr>
              <p:cNvPr id="44" name="TextBox 43">
                <a:extLst>
                  <a:ext uri="{FF2B5EF4-FFF2-40B4-BE49-F238E27FC236}">
                    <a16:creationId xmlns:a16="http://schemas.microsoft.com/office/drawing/2014/main" id="{123DB19B-3E5B-7F4C-1BC8-0BA76AB57D6C}"/>
                  </a:ext>
                </a:extLst>
              </p:cNvPr>
              <p:cNvSpPr txBox="1">
                <a:spLocks noRot="1" noChangeAspect="1" noMove="1" noResize="1" noEditPoints="1" noAdjustHandles="1" noChangeArrowheads="1" noChangeShapeType="1" noTextEdit="1"/>
              </p:cNvSpPr>
              <p:nvPr/>
            </p:nvSpPr>
            <p:spPr>
              <a:xfrm>
                <a:off x="4893131" y="3297169"/>
                <a:ext cx="739305" cy="276999"/>
              </a:xfrm>
              <a:prstGeom prst="rect">
                <a:avLst/>
              </a:prstGeom>
              <a:blipFill>
                <a:blip r:embed="rId10"/>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3AFF750-2F34-A895-6B99-F7E325906525}"/>
                  </a:ext>
                </a:extLst>
              </p:cNvPr>
              <p:cNvSpPr txBox="1"/>
              <p:nvPr/>
            </p:nvSpPr>
            <p:spPr>
              <a:xfrm>
                <a:off x="8115725" y="3297169"/>
                <a:ext cx="85472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bg2"/>
                          </a:solidFill>
                          <a:latin typeface="Cambria Math" panose="02040503050406030204" pitchFamily="18" charset="0"/>
                        </a:rPr>
                        <m:t>¬</m:t>
                      </m:r>
                      <m:r>
                        <a:rPr lang="en-US" sz="1200" b="1" i="1" smtClean="0">
                          <a:solidFill>
                            <a:schemeClr val="bg2"/>
                          </a:solidFill>
                          <a:latin typeface="Cambria Math" panose="02040503050406030204" pitchFamily="18" charset="0"/>
                        </a:rPr>
                        <m:t>𝑨𝑪</m:t>
                      </m:r>
                      <m:r>
                        <a:rPr lang="en-US" sz="1200" b="1" i="1" smtClean="0">
                          <a:solidFill>
                            <a:schemeClr val="bg2"/>
                          </a:solidFill>
                          <a:latin typeface="Cambria Math" panose="02040503050406030204" pitchFamily="18" charset="0"/>
                        </a:rPr>
                        <m:t>𝟐</m:t>
                      </m:r>
                      <m:r>
                        <a:rPr lang="en-US" sz="1200" b="1" i="1" smtClean="0">
                          <a:solidFill>
                            <a:schemeClr val="bg2"/>
                          </a:solidFill>
                          <a:latin typeface="Cambria Math" panose="02040503050406030204" pitchFamily="18" charset="0"/>
                        </a:rPr>
                        <m:t>(</m:t>
                      </m:r>
                      <m:r>
                        <a:rPr lang="en-US" sz="1200" b="1" i="1" smtClean="0">
                          <a:solidFill>
                            <a:schemeClr val="bg2"/>
                          </a:solidFill>
                          <a:latin typeface="Cambria Math" panose="02040503050406030204" pitchFamily="18" charset="0"/>
                        </a:rPr>
                        <m:t>𝒃</m:t>
                      </m:r>
                      <m:r>
                        <a:rPr lang="en-US" sz="1200" b="1" i="1" smtClean="0">
                          <a:solidFill>
                            <a:schemeClr val="bg2"/>
                          </a:solidFill>
                          <a:latin typeface="Cambria Math" panose="02040503050406030204" pitchFamily="18" charset="0"/>
                        </a:rPr>
                        <m:t>)</m:t>
                      </m:r>
                    </m:oMath>
                  </m:oMathPara>
                </a14:m>
                <a:endParaRPr lang="en-US" sz="1200" b="1">
                  <a:solidFill>
                    <a:schemeClr val="bg2"/>
                  </a:solidFill>
                </a:endParaRPr>
              </a:p>
            </p:txBody>
          </p:sp>
        </mc:Choice>
        <mc:Fallback xmlns="">
          <p:sp>
            <p:nvSpPr>
              <p:cNvPr id="45" name="TextBox 44">
                <a:extLst>
                  <a:ext uri="{FF2B5EF4-FFF2-40B4-BE49-F238E27FC236}">
                    <a16:creationId xmlns:a16="http://schemas.microsoft.com/office/drawing/2014/main" id="{03AFF750-2F34-A895-6B99-F7E325906525}"/>
                  </a:ext>
                </a:extLst>
              </p:cNvPr>
              <p:cNvSpPr txBox="1">
                <a:spLocks noRot="1" noChangeAspect="1" noMove="1" noResize="1" noEditPoints="1" noAdjustHandles="1" noChangeArrowheads="1" noChangeShapeType="1" noTextEdit="1"/>
              </p:cNvSpPr>
              <p:nvPr/>
            </p:nvSpPr>
            <p:spPr>
              <a:xfrm>
                <a:off x="8115725" y="3297169"/>
                <a:ext cx="854721" cy="276999"/>
              </a:xfrm>
              <a:prstGeom prst="rect">
                <a:avLst/>
              </a:prstGeom>
              <a:blipFill>
                <a:blip r:embed="rId11"/>
                <a:stretch>
                  <a:fillRect b="-13043"/>
                </a:stretch>
              </a:blipFill>
            </p:spPr>
            <p:txBody>
              <a:bodyPr/>
              <a:lstStyle/>
              <a:p>
                <a:r>
                  <a:rPr lang="en-US">
                    <a:noFill/>
                  </a:rPr>
                  <a:t> </a:t>
                </a:r>
              </a:p>
            </p:txBody>
          </p:sp>
        </mc:Fallback>
      </mc:AlternateContent>
      <p:sp>
        <p:nvSpPr>
          <p:cNvPr id="46" name="Right Arrow 45">
            <a:extLst>
              <a:ext uri="{FF2B5EF4-FFF2-40B4-BE49-F238E27FC236}">
                <a16:creationId xmlns:a16="http://schemas.microsoft.com/office/drawing/2014/main" id="{81FAF339-15F3-B502-2196-EDCFBC002F85}"/>
              </a:ext>
            </a:extLst>
          </p:cNvPr>
          <p:cNvSpPr/>
          <p:nvPr/>
        </p:nvSpPr>
        <p:spPr>
          <a:xfrm>
            <a:off x="7937210" y="3428786"/>
            <a:ext cx="231637"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082F23EE-860E-1CC4-D90C-A60A73DDDF29}"/>
              </a:ext>
            </a:extLst>
          </p:cNvPr>
          <p:cNvSpPr/>
          <p:nvPr/>
        </p:nvSpPr>
        <p:spPr>
          <a:xfrm rot="10800000">
            <a:off x="5561875" y="3426229"/>
            <a:ext cx="28614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urved Connector 48">
            <a:extLst>
              <a:ext uri="{FF2B5EF4-FFF2-40B4-BE49-F238E27FC236}">
                <a16:creationId xmlns:a16="http://schemas.microsoft.com/office/drawing/2014/main" id="{9AC5D97E-2843-FAFD-1912-12BA537AE58E}"/>
              </a:ext>
            </a:extLst>
          </p:cNvPr>
          <p:cNvCxnSpPr>
            <a:cxnSpLocks/>
            <a:stCxn id="45" idx="0"/>
            <a:endCxn id="33" idx="0"/>
          </p:cNvCxnSpPr>
          <p:nvPr/>
        </p:nvCxnSpPr>
        <p:spPr>
          <a:xfrm rot="16200000" flipV="1">
            <a:off x="7710259" y="2464342"/>
            <a:ext cx="18306" cy="1647348"/>
          </a:xfrm>
          <a:prstGeom prst="curvedConnector3">
            <a:avLst>
              <a:gd name="adj1" fmla="val 134877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cxnSp>
        <p:nvCxnSpPr>
          <p:cNvPr id="52" name="Curved Connector 51">
            <a:extLst>
              <a:ext uri="{FF2B5EF4-FFF2-40B4-BE49-F238E27FC236}">
                <a16:creationId xmlns:a16="http://schemas.microsoft.com/office/drawing/2014/main" id="{82F91A22-E30E-AFA7-4B95-3BC1CB32562E}"/>
              </a:ext>
            </a:extLst>
          </p:cNvPr>
          <p:cNvCxnSpPr>
            <a:stCxn id="39" idx="3"/>
            <a:endCxn id="32" idx="3"/>
          </p:cNvCxnSpPr>
          <p:nvPr/>
        </p:nvCxnSpPr>
        <p:spPr>
          <a:xfrm flipH="1" flipV="1">
            <a:off x="7997963" y="1939042"/>
            <a:ext cx="365149" cy="630109"/>
          </a:xfrm>
          <a:prstGeom prst="curvedConnector3">
            <a:avLst>
              <a:gd name="adj1" fmla="val -8567"/>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cxnSp>
        <p:nvCxnSpPr>
          <p:cNvPr id="55" name="Curved Connector 54">
            <a:extLst>
              <a:ext uri="{FF2B5EF4-FFF2-40B4-BE49-F238E27FC236}">
                <a16:creationId xmlns:a16="http://schemas.microsoft.com/office/drawing/2014/main" id="{BF757DD0-3D7C-B47E-8B00-A0BE54E8BDF3}"/>
              </a:ext>
            </a:extLst>
          </p:cNvPr>
          <p:cNvCxnSpPr>
            <a:stCxn id="37" idx="1"/>
            <a:endCxn id="32" idx="1"/>
          </p:cNvCxnSpPr>
          <p:nvPr/>
        </p:nvCxnSpPr>
        <p:spPr>
          <a:xfrm rot="10800000" flipH="1">
            <a:off x="5210359" y="1939043"/>
            <a:ext cx="583153" cy="630109"/>
          </a:xfrm>
          <a:prstGeom prst="curvedConnector3">
            <a:avLst>
              <a:gd name="adj1" fmla="val -1238"/>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57" name="TextBox 56">
            <a:extLst>
              <a:ext uri="{FF2B5EF4-FFF2-40B4-BE49-F238E27FC236}">
                <a16:creationId xmlns:a16="http://schemas.microsoft.com/office/drawing/2014/main" id="{95348C6B-3E51-B88A-EACE-2A19B942CD23}"/>
              </a:ext>
            </a:extLst>
          </p:cNvPr>
          <p:cNvSpPr txBox="1"/>
          <p:nvPr/>
        </p:nvSpPr>
        <p:spPr>
          <a:xfrm>
            <a:off x="4615075" y="1991897"/>
            <a:ext cx="631904" cy="307777"/>
          </a:xfrm>
          <a:prstGeom prst="rect">
            <a:avLst/>
          </a:prstGeom>
          <a:noFill/>
        </p:spPr>
        <p:txBody>
          <a:bodyPr wrap="none" rtlCol="0">
            <a:spAutoFit/>
          </a:bodyPr>
          <a:lstStyle/>
          <a:p>
            <a:r>
              <a:rPr lang="en-US">
                <a:solidFill>
                  <a:srgbClr val="075063"/>
                </a:solidFill>
              </a:rPr>
              <a:t>refine</a:t>
            </a:r>
          </a:p>
        </p:txBody>
      </p:sp>
      <p:sp>
        <p:nvSpPr>
          <p:cNvPr id="58" name="TextBox 57">
            <a:extLst>
              <a:ext uri="{FF2B5EF4-FFF2-40B4-BE49-F238E27FC236}">
                <a16:creationId xmlns:a16="http://schemas.microsoft.com/office/drawing/2014/main" id="{E9EECFEE-1AEF-54D2-8257-9EA35FCDD0A5}"/>
              </a:ext>
            </a:extLst>
          </p:cNvPr>
          <p:cNvSpPr txBox="1"/>
          <p:nvPr/>
        </p:nvSpPr>
        <p:spPr>
          <a:xfrm>
            <a:off x="8363112" y="1991896"/>
            <a:ext cx="631904" cy="307777"/>
          </a:xfrm>
          <a:prstGeom prst="rect">
            <a:avLst/>
          </a:prstGeom>
          <a:noFill/>
        </p:spPr>
        <p:txBody>
          <a:bodyPr wrap="none" rtlCol="0">
            <a:spAutoFit/>
          </a:bodyPr>
          <a:lstStyle/>
          <a:p>
            <a:r>
              <a:rPr lang="en-US">
                <a:solidFill>
                  <a:srgbClr val="075063"/>
                </a:solidFill>
              </a:rPr>
              <a:t>refine</a:t>
            </a:r>
          </a:p>
        </p:txBody>
      </p:sp>
      <p:sp>
        <p:nvSpPr>
          <p:cNvPr id="59" name="TextBox 58">
            <a:extLst>
              <a:ext uri="{FF2B5EF4-FFF2-40B4-BE49-F238E27FC236}">
                <a16:creationId xmlns:a16="http://schemas.microsoft.com/office/drawing/2014/main" id="{34076138-4ECB-9627-748B-D6F02E4F6F18}"/>
              </a:ext>
            </a:extLst>
          </p:cNvPr>
          <p:cNvSpPr txBox="1"/>
          <p:nvPr/>
        </p:nvSpPr>
        <p:spPr>
          <a:xfrm>
            <a:off x="8279408" y="2822054"/>
            <a:ext cx="631904" cy="307777"/>
          </a:xfrm>
          <a:prstGeom prst="rect">
            <a:avLst/>
          </a:prstGeom>
          <a:noFill/>
        </p:spPr>
        <p:txBody>
          <a:bodyPr wrap="none" rtlCol="0">
            <a:spAutoFit/>
          </a:bodyPr>
          <a:lstStyle/>
          <a:p>
            <a:r>
              <a:rPr lang="en-US">
                <a:solidFill>
                  <a:srgbClr val="075063"/>
                </a:solidFill>
              </a:rPr>
              <a:t>refine</a:t>
            </a:r>
          </a:p>
        </p:txBody>
      </p:sp>
      <p:sp>
        <p:nvSpPr>
          <p:cNvPr id="60" name="Rounded Rectangle 59">
            <a:extLst>
              <a:ext uri="{FF2B5EF4-FFF2-40B4-BE49-F238E27FC236}">
                <a16:creationId xmlns:a16="http://schemas.microsoft.com/office/drawing/2014/main" id="{BCB617A3-4856-7B0C-B133-3EE5D3038F7B}"/>
              </a:ext>
            </a:extLst>
          </p:cNvPr>
          <p:cNvSpPr/>
          <p:nvPr/>
        </p:nvSpPr>
        <p:spPr>
          <a:xfrm>
            <a:off x="1179095" y="2030164"/>
            <a:ext cx="2050181" cy="178180"/>
          </a:xfrm>
          <a:prstGeom prst="roundRect">
            <a:avLst/>
          </a:prstGeom>
          <a:solidFill>
            <a:srgbClr val="FFFF00">
              <a:alpha val="34000"/>
            </a:srgbClr>
          </a:solidFill>
          <a:ln>
            <a:solidFill>
              <a:srgbClr val="FFFF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5C3CCCCE-72E0-182C-CA68-86C0D28B8753}"/>
              </a:ext>
            </a:extLst>
          </p:cNvPr>
          <p:cNvSpPr/>
          <p:nvPr/>
        </p:nvSpPr>
        <p:spPr>
          <a:xfrm>
            <a:off x="1179094" y="3549351"/>
            <a:ext cx="2050181" cy="267063"/>
          </a:xfrm>
          <a:prstGeom prst="roundRect">
            <a:avLst/>
          </a:prstGeom>
          <a:solidFill>
            <a:srgbClr val="FFFF00">
              <a:alpha val="34000"/>
            </a:srgbClr>
          </a:solidFill>
          <a:ln>
            <a:solidFill>
              <a:srgbClr val="FFFF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C1EE89E3-26F9-7C1C-1A57-E234AD95AEC8}"/>
              </a:ext>
            </a:extLst>
          </p:cNvPr>
          <p:cNvSpPr/>
          <p:nvPr/>
        </p:nvSpPr>
        <p:spPr>
          <a:xfrm>
            <a:off x="1373606" y="2299642"/>
            <a:ext cx="1408095" cy="139481"/>
          </a:xfrm>
          <a:prstGeom prst="roundRect">
            <a:avLst/>
          </a:prstGeom>
          <a:solidFill>
            <a:srgbClr val="FFFF00">
              <a:alpha val="34000"/>
            </a:srgbClr>
          </a:solidFill>
          <a:ln>
            <a:solidFill>
              <a:srgbClr val="FFFF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78E04145-CF3A-8E69-A403-CDABB7C17D82}"/>
              </a:ext>
            </a:extLst>
          </p:cNvPr>
          <p:cNvSpPr/>
          <p:nvPr/>
        </p:nvSpPr>
        <p:spPr>
          <a:xfrm>
            <a:off x="1519742" y="2532188"/>
            <a:ext cx="1550717" cy="178180"/>
          </a:xfrm>
          <a:prstGeom prst="roundRect">
            <a:avLst/>
          </a:prstGeom>
          <a:solidFill>
            <a:srgbClr val="FFFF00">
              <a:alpha val="34000"/>
            </a:srgbClr>
          </a:solidFill>
          <a:ln>
            <a:solidFill>
              <a:srgbClr val="FFFF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E38A3EA4-24DE-186C-B6B9-4DBC280BEB4C}"/>
              </a:ext>
            </a:extLst>
          </p:cNvPr>
          <p:cNvSpPr/>
          <p:nvPr/>
        </p:nvSpPr>
        <p:spPr>
          <a:xfrm>
            <a:off x="1544139" y="2706433"/>
            <a:ext cx="1685136" cy="647065"/>
          </a:xfrm>
          <a:prstGeom prst="roundRect">
            <a:avLst/>
          </a:prstGeom>
          <a:solidFill>
            <a:srgbClr val="FFFF00">
              <a:alpha val="34000"/>
            </a:srgbClr>
          </a:solidFill>
          <a:ln>
            <a:solidFill>
              <a:srgbClr val="FFFF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79B6D228-6191-A428-423A-4A9C88C9FBCC}"/>
              </a:ext>
            </a:extLst>
          </p:cNvPr>
          <p:cNvSpPr txBox="1"/>
          <p:nvPr/>
        </p:nvSpPr>
        <p:spPr>
          <a:xfrm>
            <a:off x="4491578" y="3688831"/>
            <a:ext cx="1648208" cy="338554"/>
          </a:xfrm>
          <a:prstGeom prst="rect">
            <a:avLst/>
          </a:prstGeom>
          <a:noFill/>
        </p:spPr>
        <p:txBody>
          <a:bodyPr wrap="none" rtlCol="0">
            <a:spAutoFit/>
          </a:bodyPr>
          <a:lstStyle/>
          <a:p>
            <a:r>
              <a:rPr lang="en-US" sz="1600">
                <a:solidFill>
                  <a:schemeClr val="bg2"/>
                </a:solidFill>
                <a:latin typeface="Aharoni" panose="02010803020104030203" pitchFamily="2" charset="-79"/>
                <a:cs typeface="Aharoni" panose="02010803020104030203" pitchFamily="2" charset="-79"/>
              </a:rPr>
              <a:t>CAUSE </a:t>
            </a:r>
            <a:r>
              <a:rPr lang="en-US" sz="1600" b="1">
                <a:solidFill>
                  <a:schemeClr val="bg2"/>
                </a:solidFill>
                <a:latin typeface="Aharoni" panose="02010803020104030203" pitchFamily="2" charset="-79"/>
                <a:cs typeface="Aharoni" panose="02010803020104030203" pitchFamily="2" charset="-79"/>
              </a:rPr>
              <a:t>FOUND</a:t>
            </a:r>
            <a:r>
              <a:rPr lang="en-US" sz="1600">
                <a:solidFill>
                  <a:schemeClr val="bg2"/>
                </a:solidFill>
                <a:latin typeface="Aharoni" panose="02010803020104030203" pitchFamily="2" charset="-79"/>
                <a:cs typeface="Aharoni" panose="02010803020104030203" pitchFamily="2" charset="-79"/>
              </a:rPr>
              <a:t>!</a:t>
            </a:r>
          </a:p>
        </p:txBody>
      </p:sp>
      <p:sp>
        <p:nvSpPr>
          <p:cNvPr id="70" name="Rounded Rectangle 69">
            <a:extLst>
              <a:ext uri="{FF2B5EF4-FFF2-40B4-BE49-F238E27FC236}">
                <a16:creationId xmlns:a16="http://schemas.microsoft.com/office/drawing/2014/main" id="{3607C99E-FB6C-BA97-E836-3AF56F81ECF3}"/>
              </a:ext>
            </a:extLst>
          </p:cNvPr>
          <p:cNvSpPr/>
          <p:nvPr/>
        </p:nvSpPr>
        <p:spPr>
          <a:xfrm flipV="1">
            <a:off x="1772533" y="2771337"/>
            <a:ext cx="614174" cy="205920"/>
          </a:xfrm>
          <a:prstGeom prst="roundRect">
            <a:avLst/>
          </a:prstGeom>
          <a:solidFill>
            <a:schemeClr val="bg2">
              <a:alpha val="34000"/>
            </a:schemeClr>
          </a:solidFill>
          <a:ln>
            <a:solidFill>
              <a:srgbClr val="FFFF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extBox 1">
            <a:extLst>
              <a:ext uri="{FF2B5EF4-FFF2-40B4-BE49-F238E27FC236}">
                <a16:creationId xmlns:a16="http://schemas.microsoft.com/office/drawing/2014/main" id="{99C9AB64-94A6-A197-A37C-3E3F1C04721C}"/>
              </a:ext>
            </a:extLst>
          </p:cNvPr>
          <p:cNvSpPr txBox="1"/>
          <p:nvPr/>
        </p:nvSpPr>
        <p:spPr>
          <a:xfrm>
            <a:off x="8576216" y="4871519"/>
            <a:ext cx="567784" cy="276999"/>
          </a:xfrm>
          <a:prstGeom prst="rect">
            <a:avLst/>
          </a:prstGeom>
          <a:noFill/>
        </p:spPr>
        <p:txBody>
          <a:bodyPr wrap="none" rtlCol="0">
            <a:spAutoFit/>
          </a:bodyPr>
          <a:lstStyle/>
          <a:p>
            <a:r>
              <a:rPr lang="en-US" sz="1200" dirty="0"/>
              <a:t>20/34</a:t>
            </a:r>
          </a:p>
        </p:txBody>
      </p:sp>
      <mc:AlternateContent xmlns:mc="http://schemas.openxmlformats.org/markup-compatibility/2006" xmlns:a14="http://schemas.microsoft.com/office/drawing/2010/main">
        <mc:Choice Requires="a14">
          <p:sp>
            <p:nvSpPr>
              <p:cNvPr id="4" name="Text Placeholder 1">
                <a:extLst>
                  <a:ext uri="{FF2B5EF4-FFF2-40B4-BE49-F238E27FC236}">
                    <a16:creationId xmlns:a16="http://schemas.microsoft.com/office/drawing/2014/main" id="{EA0180B8-BBEE-ADBB-21A8-C833DAAC1651}"/>
                  </a:ext>
                </a:extLst>
              </p:cNvPr>
              <p:cNvSpPr>
                <a:spLocks noGrp="1"/>
              </p:cNvSpPr>
              <p:nvPr>
                <p:ph type="body" idx="1"/>
              </p:nvPr>
            </p:nvSpPr>
            <p:spPr>
              <a:xfrm>
                <a:off x="1140190" y="4039109"/>
                <a:ext cx="7505882" cy="1085850"/>
              </a:xfrm>
            </p:spPr>
            <p:txBody>
              <a:bodyPr anchor="t"/>
              <a:lstStyle/>
              <a:p>
                <a:pPr marL="152400" indent="0" algn="just">
                  <a:buNone/>
                </a:pPr>
                <a:r>
                  <a:rPr lang="en-US" sz="1800" b="1" i="1" dirty="0">
                    <a:solidFill>
                      <a:schemeClr val="accent1"/>
                    </a:solidFill>
                  </a:rPr>
                  <a:t>Theorem</a:t>
                </a:r>
                <a:r>
                  <a:rPr lang="en-US" sz="1800" b="1" dirty="0">
                    <a:solidFill>
                      <a:schemeClr val="accent1"/>
                    </a:solidFill>
                  </a:rPr>
                  <a:t>:</a:t>
                </a:r>
                <a:r>
                  <a:rPr lang="en-US" sz="1800" dirty="0">
                    <a:solidFill>
                      <a:schemeClr val="accent1"/>
                    </a:solidFill>
                  </a:rPr>
                  <a:t> Let </a:t>
                </a:r>
                <a14:m>
                  <m:oMath xmlns:m="http://schemas.openxmlformats.org/officeDocument/2006/math">
                    <m:r>
                      <a:rPr lang="en-US" sz="1800" b="1" i="1" smtClean="0">
                        <a:solidFill>
                          <a:schemeClr val="accent1"/>
                        </a:solidFill>
                        <a:latin typeface="Cambria Math" panose="02040503050406030204" pitchFamily="18" charset="0"/>
                        <a:ea typeface="Cambria Math" panose="02040503050406030204" pitchFamily="18" charset="0"/>
                      </a:rPr>
                      <m:t>𝓣</m:t>
                    </m:r>
                    <m:r>
                      <a:rPr lang="en-US" sz="1800" b="1" i="1" smtClean="0">
                        <a:solidFill>
                          <a:schemeClr val="accent1"/>
                        </a:solidFill>
                        <a:latin typeface="Cambria Math" panose="02040503050406030204" pitchFamily="18" charset="0"/>
                        <a:ea typeface="Cambria Math" panose="02040503050406030204" pitchFamily="18" charset="0"/>
                      </a:rPr>
                      <m:t> </m:t>
                    </m:r>
                  </m:oMath>
                </a14:m>
                <a:r>
                  <a:rPr lang="en-US" sz="1800" dirty="0">
                    <a:solidFill>
                      <a:schemeClr val="accent1"/>
                    </a:solidFill>
                  </a:rPr>
                  <a:t>be a concrete causal transition system and </a:t>
                </a:r>
                <a14:m>
                  <m:oMath xmlns:m="http://schemas.openxmlformats.org/officeDocument/2006/math">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𝜑</m:t>
                        </m:r>
                      </m:e>
                      <m:sub>
                        <m:r>
                          <a:rPr lang="en-US" sz="1800" b="0" i="1" smtClean="0">
                            <a:solidFill>
                              <a:schemeClr val="accent1"/>
                            </a:solidFill>
                            <a:latin typeface="Cambria Math" panose="02040503050406030204" pitchFamily="18" charset="0"/>
                          </a:rPr>
                          <m:t>𝑐</m:t>
                        </m:r>
                      </m:sub>
                    </m:sSub>
                  </m:oMath>
                </a14:m>
                <a:r>
                  <a:rPr lang="en-US" sz="1800" dirty="0">
                    <a:solidFill>
                      <a:schemeClr val="accent1"/>
                    </a:solidFill>
                  </a:rPr>
                  <a:t>and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b="0" i="1" smtClean="0">
                            <a:solidFill>
                              <a:schemeClr val="accent1"/>
                            </a:solidFill>
                            <a:latin typeface="Cambria Math" panose="02040503050406030204" pitchFamily="18" charset="0"/>
                          </a:rPr>
                          <m:t>𝑒</m:t>
                        </m:r>
                      </m:sub>
                    </m:sSub>
                    <m:r>
                      <a:rPr lang="en-US" sz="1800" i="1">
                        <a:solidFill>
                          <a:schemeClr val="accent1"/>
                        </a:solidFill>
                        <a:latin typeface="Cambria Math" panose="02040503050406030204" pitchFamily="18" charset="0"/>
                      </a:rPr>
                      <m:t> </m:t>
                    </m:r>
                  </m:oMath>
                </a14:m>
                <a:r>
                  <a:rPr lang="en-US" sz="1800" dirty="0">
                    <a:solidFill>
                      <a:schemeClr val="accent1"/>
                    </a:solidFill>
                  </a:rPr>
                  <a:t>be two causal formulas. If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𝑐</m:t>
                        </m:r>
                      </m:sub>
                    </m:sSub>
                    <m:r>
                      <a:rPr lang="en-US" sz="1800" i="1">
                        <a:solidFill>
                          <a:schemeClr val="accent1"/>
                        </a:solidFill>
                        <a:latin typeface="Cambria Math" panose="02040503050406030204" pitchFamily="18" charset="0"/>
                      </a:rPr>
                      <m:t> </m:t>
                    </m:r>
                  </m:oMath>
                </a14:m>
                <a:r>
                  <a:rPr lang="en-US" sz="1800" dirty="0">
                    <a:solidFill>
                      <a:schemeClr val="accent1"/>
                    </a:solidFill>
                  </a:rPr>
                  <a:t>is an actual cause of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𝑒</m:t>
                        </m:r>
                      </m:sub>
                    </m:sSub>
                    <m:r>
                      <a:rPr lang="en-US" sz="1800" i="1">
                        <a:solidFill>
                          <a:schemeClr val="accent1"/>
                        </a:solidFill>
                        <a:latin typeface="Cambria Math" panose="02040503050406030204" pitchFamily="18" charset="0"/>
                      </a:rPr>
                      <m:t> </m:t>
                    </m:r>
                  </m:oMath>
                </a14:m>
                <a:r>
                  <a:rPr lang="en-US" sz="1800" dirty="0">
                    <a:solidFill>
                      <a:schemeClr val="accent1"/>
                    </a:solidFill>
                  </a:rPr>
                  <a:t>identified by our algorithm (for</a:t>
                </a:r>
                <a:r>
                  <a:rPr lang="en-US" sz="1800" b="1" dirty="0">
                    <a:solidFill>
                      <a:schemeClr val="accent1"/>
                    </a:solidFill>
                  </a:rPr>
                  <a:t> </a:t>
                </a:r>
                <a14:m>
                  <m:oMath xmlns:m="http://schemas.openxmlformats.org/officeDocument/2006/math">
                    <m:acc>
                      <m:accPr>
                        <m:chr m:val="̂"/>
                        <m:ctrlPr>
                          <a:rPr lang="en-US" sz="1800" b="1" i="1" dirty="0">
                            <a:solidFill>
                              <a:schemeClr val="accent1"/>
                            </a:solidFill>
                            <a:latin typeface="Cambria Math" panose="02040503050406030204" pitchFamily="18" charset="0"/>
                          </a:rPr>
                        </m:ctrlPr>
                      </m:accPr>
                      <m:e>
                        <m:r>
                          <a:rPr lang="en-US" sz="1800" b="1" i="1">
                            <a:solidFill>
                              <a:schemeClr val="accent1"/>
                            </a:solidFill>
                            <a:latin typeface="Cambria Math" panose="02040503050406030204" pitchFamily="18" charset="0"/>
                            <a:ea typeface="Cambria Math" panose="02040503050406030204" pitchFamily="18" charset="0"/>
                          </a:rPr>
                          <m:t>𝓣</m:t>
                        </m:r>
                      </m:e>
                    </m:acc>
                    <m:r>
                      <a:rPr lang="en-US" sz="1800" b="1" i="1">
                        <a:solidFill>
                          <a:schemeClr val="accent1"/>
                        </a:solidFill>
                        <a:latin typeface="Cambria Math" panose="02040503050406030204" pitchFamily="18" charset="0"/>
                        <a:ea typeface="Cambria Math" panose="02040503050406030204" pitchFamily="18" charset="0"/>
                      </a:rPr>
                      <m:t> </m:t>
                    </m:r>
                  </m:oMath>
                </a14:m>
                <a:r>
                  <a:rPr lang="en-US" sz="1800" dirty="0">
                    <a:solidFill>
                      <a:schemeClr val="accent1"/>
                    </a:solidFill>
                  </a:rPr>
                  <a:t>and </a:t>
                </a:r>
                <a14:m>
                  <m:oMath xmlns:m="http://schemas.openxmlformats.org/officeDocument/2006/math">
                    <m:acc>
                      <m:accPr>
                        <m:chr m:val="̌"/>
                        <m:ctrlPr>
                          <a:rPr lang="en-US" sz="1800" b="1" i="1">
                            <a:solidFill>
                              <a:schemeClr val="accent1"/>
                            </a:solidFill>
                            <a:latin typeface="Cambria Math" panose="02040503050406030204" pitchFamily="18" charset="0"/>
                          </a:rPr>
                        </m:ctrlPr>
                      </m:accPr>
                      <m:e>
                        <m:r>
                          <a:rPr lang="en-US" sz="1800" b="1" i="1">
                            <a:solidFill>
                              <a:schemeClr val="accent1"/>
                            </a:solidFill>
                            <a:latin typeface="Cambria Math" panose="02040503050406030204" pitchFamily="18" charset="0"/>
                            <a:ea typeface="Cambria Math" panose="02040503050406030204" pitchFamily="18" charset="0"/>
                          </a:rPr>
                          <m:t>𝓣</m:t>
                        </m:r>
                      </m:e>
                    </m:acc>
                    <m:r>
                      <a:rPr lang="en-US" sz="1800" b="1" i="1">
                        <a:solidFill>
                          <a:schemeClr val="accent1"/>
                        </a:solidFill>
                        <a:latin typeface="Cambria Math" panose="02040503050406030204" pitchFamily="18" charset="0"/>
                        <a:ea typeface="Cambria Math" panose="02040503050406030204" pitchFamily="18" charset="0"/>
                      </a:rPr>
                      <m:t> </m:t>
                    </m:r>
                  </m:oMath>
                </a14:m>
                <a:r>
                  <a:rPr lang="en-US" sz="1800" dirty="0">
                    <a:solidFill>
                      <a:schemeClr val="accent1"/>
                    </a:solidFill>
                  </a:rPr>
                  <a:t>) then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𝑐</m:t>
                        </m:r>
                      </m:sub>
                    </m:sSub>
                    <m:r>
                      <a:rPr lang="en-US" sz="1800" i="1">
                        <a:solidFill>
                          <a:schemeClr val="accent1"/>
                        </a:solidFill>
                        <a:latin typeface="Cambria Math" panose="02040503050406030204" pitchFamily="18" charset="0"/>
                      </a:rPr>
                      <m:t> </m:t>
                    </m:r>
                  </m:oMath>
                </a14:m>
                <a:r>
                  <a:rPr lang="en-US" sz="1800" dirty="0">
                    <a:solidFill>
                      <a:schemeClr val="accent1"/>
                    </a:solidFill>
                  </a:rPr>
                  <a:t> is an actual cause of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𝑒</m:t>
                        </m:r>
                      </m:sub>
                    </m:sSub>
                    <m:r>
                      <a:rPr lang="en-US" sz="1800" i="1">
                        <a:solidFill>
                          <a:schemeClr val="accent1"/>
                        </a:solidFill>
                        <a:latin typeface="Cambria Math" panose="02040503050406030204" pitchFamily="18" charset="0"/>
                      </a:rPr>
                      <m:t> </m:t>
                    </m:r>
                  </m:oMath>
                </a14:m>
                <a:r>
                  <a:rPr lang="en-US" sz="1800" dirty="0">
                    <a:solidFill>
                      <a:schemeClr val="accent1"/>
                    </a:solidFill>
                  </a:rPr>
                  <a:t>in </a:t>
                </a:r>
                <a14:m>
                  <m:oMath xmlns:m="http://schemas.openxmlformats.org/officeDocument/2006/math">
                    <m:r>
                      <a:rPr lang="en-US" sz="1800" b="1" i="1">
                        <a:solidFill>
                          <a:schemeClr val="accent1"/>
                        </a:solidFill>
                        <a:latin typeface="Cambria Math" panose="02040503050406030204" pitchFamily="18" charset="0"/>
                        <a:ea typeface="Cambria Math" panose="02040503050406030204" pitchFamily="18" charset="0"/>
                      </a:rPr>
                      <m:t>𝓣</m:t>
                    </m:r>
                  </m:oMath>
                </a14:m>
                <a:r>
                  <a:rPr lang="en-US" sz="1800" dirty="0">
                    <a:solidFill>
                      <a:schemeClr val="accent1"/>
                    </a:solidFill>
                  </a:rPr>
                  <a:t>.</a:t>
                </a:r>
              </a:p>
            </p:txBody>
          </p:sp>
        </mc:Choice>
        <mc:Fallback xmlns="">
          <p:sp>
            <p:nvSpPr>
              <p:cNvPr id="4" name="Text Placeholder 1">
                <a:extLst>
                  <a:ext uri="{FF2B5EF4-FFF2-40B4-BE49-F238E27FC236}">
                    <a16:creationId xmlns:a16="http://schemas.microsoft.com/office/drawing/2014/main" id="{EA0180B8-BBEE-ADBB-21A8-C833DAAC1651}"/>
                  </a:ext>
                </a:extLst>
              </p:cNvPr>
              <p:cNvSpPr>
                <a:spLocks noGrp="1" noRot="1" noChangeAspect="1" noMove="1" noResize="1" noEditPoints="1" noAdjustHandles="1" noChangeArrowheads="1" noChangeShapeType="1" noTextEdit="1"/>
              </p:cNvSpPr>
              <p:nvPr>
                <p:ph type="body" idx="1"/>
              </p:nvPr>
            </p:nvSpPr>
            <p:spPr>
              <a:xfrm>
                <a:off x="1140190" y="4039109"/>
                <a:ext cx="7505882" cy="1085850"/>
              </a:xfrm>
              <a:blipFill>
                <a:blip r:embed="rId12"/>
                <a:stretch>
                  <a:fillRect r="-676"/>
                </a:stretch>
              </a:blipFill>
            </p:spPr>
            <p:txBody>
              <a:bodyPr/>
              <a:lstStyle/>
              <a:p>
                <a:r>
                  <a:rPr lang="en-US">
                    <a:noFill/>
                  </a:rPr>
                  <a:t> </a:t>
                </a:r>
              </a:p>
            </p:txBody>
          </p:sp>
        </mc:Fallback>
      </mc:AlternateContent>
    </p:spTree>
    <p:extLst>
      <p:ext uri="{BB962C8B-B14F-4D97-AF65-F5344CB8AC3E}">
        <p14:creationId xmlns:p14="http://schemas.microsoft.com/office/powerpoint/2010/main" val="37853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0"/>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61"/>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62"/>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63"/>
                                        </p:tgtEl>
                                        <p:attrNameLst>
                                          <p:attrName>style.visibility</p:attrName>
                                        </p:attrNameLst>
                                      </p:cBhvr>
                                      <p:to>
                                        <p:strVal val="hidden"/>
                                      </p:to>
                                    </p:set>
                                  </p:childTnLst>
                                </p:cTn>
                              </p:par>
                            </p:childTnLst>
                          </p:cTn>
                        </p:par>
                        <p:par>
                          <p:cTn id="74" fill="hold">
                            <p:stCondLst>
                              <p:cond delay="0"/>
                            </p:stCondLst>
                            <p:childTnLst>
                              <p:par>
                                <p:cTn id="75" presetID="1"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7" grpId="0"/>
      <p:bldP spid="38" grpId="0"/>
      <p:bldP spid="39" grpId="0"/>
      <p:bldP spid="40" grpId="0" animBg="1"/>
      <p:bldP spid="41" grpId="0" animBg="1"/>
      <p:bldP spid="42" grpId="0" animBg="1"/>
      <p:bldP spid="43" grpId="0" animBg="1"/>
      <p:bldP spid="44" grpId="0"/>
      <p:bldP spid="45" grpId="0"/>
      <p:bldP spid="46" grpId="0" animBg="1"/>
      <p:bldP spid="47" grpId="0" animBg="1"/>
      <p:bldP spid="57" grpId="0"/>
      <p:bldP spid="58" grpId="0"/>
      <p:bldP spid="59" grpId="0"/>
      <p:bldP spid="60" grpId="0" animBg="1"/>
      <p:bldP spid="60" grpId="1" animBg="1"/>
      <p:bldP spid="61" grpId="0" animBg="1"/>
      <p:bldP spid="61" grpId="1" animBg="1"/>
      <p:bldP spid="62" grpId="0" animBg="1"/>
      <p:bldP spid="62" grpId="1" animBg="1"/>
      <p:bldP spid="63" grpId="0" animBg="1"/>
      <p:bldP spid="63" grpId="1" animBg="1"/>
      <p:bldP spid="64" grpId="0" animBg="1"/>
      <p:bldP spid="69" grpId="0"/>
      <p:bldP spid="70" grpId="0" animBg="1"/>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AABD2463-6486-FC94-1D50-414A4A310095}"/>
                  </a:ext>
                </a:extLst>
              </p:cNvPr>
              <p:cNvSpPr>
                <a:spLocks noGrp="1"/>
              </p:cNvSpPr>
              <p:nvPr>
                <p:ph type="body" idx="1"/>
              </p:nvPr>
            </p:nvSpPr>
            <p:spPr>
              <a:xfrm>
                <a:off x="819058" y="2571750"/>
                <a:ext cx="7505882" cy="1085850"/>
              </a:xfrm>
            </p:spPr>
            <p:txBody>
              <a:bodyPr anchor="t"/>
              <a:lstStyle/>
              <a:p>
                <a:pPr marL="152400" indent="0" algn="just">
                  <a:buNone/>
                </a:pPr>
                <a:r>
                  <a:rPr lang="en-US" sz="1800" b="1" i="1" dirty="0">
                    <a:solidFill>
                      <a:schemeClr val="accent1"/>
                    </a:solidFill>
                  </a:rPr>
                  <a:t>Theorem</a:t>
                </a:r>
                <a:r>
                  <a:rPr lang="en-US" sz="1800" b="1" dirty="0">
                    <a:solidFill>
                      <a:schemeClr val="accent1"/>
                    </a:solidFill>
                  </a:rPr>
                  <a:t>:</a:t>
                </a:r>
                <a:r>
                  <a:rPr lang="en-US" sz="1800" dirty="0">
                    <a:solidFill>
                      <a:schemeClr val="accent1"/>
                    </a:solidFill>
                  </a:rPr>
                  <a:t> Let </a:t>
                </a:r>
                <a14:m>
                  <m:oMath xmlns:m="http://schemas.openxmlformats.org/officeDocument/2006/math">
                    <m:r>
                      <a:rPr lang="en-US" sz="1800" b="1" i="1" smtClean="0">
                        <a:solidFill>
                          <a:schemeClr val="accent1"/>
                        </a:solidFill>
                        <a:latin typeface="Cambria Math" panose="02040503050406030204" pitchFamily="18" charset="0"/>
                        <a:ea typeface="Cambria Math" panose="02040503050406030204" pitchFamily="18" charset="0"/>
                      </a:rPr>
                      <m:t>𝓣</m:t>
                    </m:r>
                    <m:r>
                      <a:rPr lang="en-US" sz="1800" b="1" i="1" smtClean="0">
                        <a:solidFill>
                          <a:schemeClr val="accent1"/>
                        </a:solidFill>
                        <a:latin typeface="Cambria Math" panose="02040503050406030204" pitchFamily="18" charset="0"/>
                        <a:ea typeface="Cambria Math" panose="02040503050406030204" pitchFamily="18" charset="0"/>
                      </a:rPr>
                      <m:t> </m:t>
                    </m:r>
                  </m:oMath>
                </a14:m>
                <a:r>
                  <a:rPr lang="en-US" sz="1800" dirty="0">
                    <a:solidFill>
                      <a:schemeClr val="accent1"/>
                    </a:solidFill>
                  </a:rPr>
                  <a:t>be a concrete causal transition system and </a:t>
                </a:r>
                <a14:m>
                  <m:oMath xmlns:m="http://schemas.openxmlformats.org/officeDocument/2006/math">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𝜑</m:t>
                        </m:r>
                      </m:e>
                      <m:sub>
                        <m:r>
                          <a:rPr lang="en-US" sz="1800" b="0" i="1" smtClean="0">
                            <a:solidFill>
                              <a:schemeClr val="accent1"/>
                            </a:solidFill>
                            <a:latin typeface="Cambria Math" panose="02040503050406030204" pitchFamily="18" charset="0"/>
                          </a:rPr>
                          <m:t>𝑐</m:t>
                        </m:r>
                      </m:sub>
                    </m:sSub>
                  </m:oMath>
                </a14:m>
                <a:r>
                  <a:rPr lang="en-US" sz="1800" dirty="0">
                    <a:solidFill>
                      <a:schemeClr val="accent1"/>
                    </a:solidFill>
                  </a:rPr>
                  <a:t>and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b="0" i="1" smtClean="0">
                            <a:solidFill>
                              <a:schemeClr val="accent1"/>
                            </a:solidFill>
                            <a:latin typeface="Cambria Math" panose="02040503050406030204" pitchFamily="18" charset="0"/>
                          </a:rPr>
                          <m:t>𝑒</m:t>
                        </m:r>
                      </m:sub>
                    </m:sSub>
                    <m:r>
                      <a:rPr lang="en-US" sz="1800" i="1">
                        <a:solidFill>
                          <a:schemeClr val="accent1"/>
                        </a:solidFill>
                        <a:latin typeface="Cambria Math" panose="02040503050406030204" pitchFamily="18" charset="0"/>
                      </a:rPr>
                      <m:t> </m:t>
                    </m:r>
                  </m:oMath>
                </a14:m>
                <a:r>
                  <a:rPr lang="en-US" sz="1800" dirty="0">
                    <a:solidFill>
                      <a:schemeClr val="accent1"/>
                    </a:solidFill>
                  </a:rPr>
                  <a:t>be two causal formulas. If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𝑐</m:t>
                        </m:r>
                      </m:sub>
                    </m:sSub>
                    <m:r>
                      <a:rPr lang="en-US" sz="1800" i="1">
                        <a:solidFill>
                          <a:schemeClr val="accent1"/>
                        </a:solidFill>
                        <a:latin typeface="Cambria Math" panose="02040503050406030204" pitchFamily="18" charset="0"/>
                      </a:rPr>
                      <m:t> </m:t>
                    </m:r>
                  </m:oMath>
                </a14:m>
                <a:r>
                  <a:rPr lang="en-US" sz="1800" dirty="0">
                    <a:solidFill>
                      <a:schemeClr val="accent1"/>
                    </a:solidFill>
                  </a:rPr>
                  <a:t>is an actual cause of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𝑒</m:t>
                        </m:r>
                      </m:sub>
                    </m:sSub>
                    <m:r>
                      <a:rPr lang="en-US" sz="1800" i="1">
                        <a:solidFill>
                          <a:schemeClr val="accent1"/>
                        </a:solidFill>
                        <a:latin typeface="Cambria Math" panose="02040503050406030204" pitchFamily="18" charset="0"/>
                      </a:rPr>
                      <m:t> </m:t>
                    </m:r>
                  </m:oMath>
                </a14:m>
                <a:r>
                  <a:rPr lang="en-US" sz="1800" dirty="0">
                    <a:solidFill>
                      <a:schemeClr val="accent1"/>
                    </a:solidFill>
                  </a:rPr>
                  <a:t>identified by our algorithm (for</a:t>
                </a:r>
                <a:r>
                  <a:rPr lang="en-US" sz="1800" b="1" dirty="0">
                    <a:solidFill>
                      <a:schemeClr val="accent1"/>
                    </a:solidFill>
                  </a:rPr>
                  <a:t> </a:t>
                </a:r>
                <a14:m>
                  <m:oMath xmlns:m="http://schemas.openxmlformats.org/officeDocument/2006/math">
                    <m:acc>
                      <m:accPr>
                        <m:chr m:val="̂"/>
                        <m:ctrlPr>
                          <a:rPr lang="en-US" sz="1800" b="1" i="1" dirty="0">
                            <a:solidFill>
                              <a:schemeClr val="accent1"/>
                            </a:solidFill>
                            <a:latin typeface="Cambria Math" panose="02040503050406030204" pitchFamily="18" charset="0"/>
                          </a:rPr>
                        </m:ctrlPr>
                      </m:accPr>
                      <m:e>
                        <m:r>
                          <a:rPr lang="en-US" sz="1800" b="1" i="1">
                            <a:solidFill>
                              <a:schemeClr val="accent1"/>
                            </a:solidFill>
                            <a:latin typeface="Cambria Math" panose="02040503050406030204" pitchFamily="18" charset="0"/>
                            <a:ea typeface="Cambria Math" panose="02040503050406030204" pitchFamily="18" charset="0"/>
                          </a:rPr>
                          <m:t>𝓣</m:t>
                        </m:r>
                      </m:e>
                    </m:acc>
                    <m:r>
                      <a:rPr lang="en-US" sz="1800" b="1" i="1">
                        <a:solidFill>
                          <a:schemeClr val="accent1"/>
                        </a:solidFill>
                        <a:latin typeface="Cambria Math" panose="02040503050406030204" pitchFamily="18" charset="0"/>
                        <a:ea typeface="Cambria Math" panose="02040503050406030204" pitchFamily="18" charset="0"/>
                      </a:rPr>
                      <m:t> </m:t>
                    </m:r>
                  </m:oMath>
                </a14:m>
                <a:r>
                  <a:rPr lang="en-US" sz="1800" dirty="0">
                    <a:solidFill>
                      <a:schemeClr val="accent1"/>
                    </a:solidFill>
                  </a:rPr>
                  <a:t>and </a:t>
                </a:r>
                <a14:m>
                  <m:oMath xmlns:m="http://schemas.openxmlformats.org/officeDocument/2006/math">
                    <m:acc>
                      <m:accPr>
                        <m:chr m:val="̌"/>
                        <m:ctrlPr>
                          <a:rPr lang="en-US" sz="1800" b="1" i="1">
                            <a:solidFill>
                              <a:schemeClr val="accent1"/>
                            </a:solidFill>
                            <a:latin typeface="Cambria Math" panose="02040503050406030204" pitchFamily="18" charset="0"/>
                          </a:rPr>
                        </m:ctrlPr>
                      </m:accPr>
                      <m:e>
                        <m:r>
                          <a:rPr lang="en-US" sz="1800" b="1" i="1">
                            <a:solidFill>
                              <a:schemeClr val="accent1"/>
                            </a:solidFill>
                            <a:latin typeface="Cambria Math" panose="02040503050406030204" pitchFamily="18" charset="0"/>
                            <a:ea typeface="Cambria Math" panose="02040503050406030204" pitchFamily="18" charset="0"/>
                          </a:rPr>
                          <m:t>𝓣</m:t>
                        </m:r>
                      </m:e>
                    </m:acc>
                    <m:r>
                      <a:rPr lang="en-US" sz="1800" b="1" i="1">
                        <a:solidFill>
                          <a:schemeClr val="accent1"/>
                        </a:solidFill>
                        <a:latin typeface="Cambria Math" panose="02040503050406030204" pitchFamily="18" charset="0"/>
                        <a:ea typeface="Cambria Math" panose="02040503050406030204" pitchFamily="18" charset="0"/>
                      </a:rPr>
                      <m:t> </m:t>
                    </m:r>
                  </m:oMath>
                </a14:m>
                <a:r>
                  <a:rPr lang="en-US" sz="1800" dirty="0">
                    <a:solidFill>
                      <a:schemeClr val="accent1"/>
                    </a:solidFill>
                  </a:rPr>
                  <a:t>) then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𝑐</m:t>
                        </m:r>
                      </m:sub>
                    </m:sSub>
                    <m:r>
                      <a:rPr lang="en-US" sz="1800" i="1">
                        <a:solidFill>
                          <a:schemeClr val="accent1"/>
                        </a:solidFill>
                        <a:latin typeface="Cambria Math" panose="02040503050406030204" pitchFamily="18" charset="0"/>
                      </a:rPr>
                      <m:t> </m:t>
                    </m:r>
                  </m:oMath>
                </a14:m>
                <a:r>
                  <a:rPr lang="en-US" sz="1800" dirty="0">
                    <a:solidFill>
                      <a:schemeClr val="accent1"/>
                    </a:solidFill>
                  </a:rPr>
                  <a:t> is an actual cause of </a:t>
                </a:r>
                <a14:m>
                  <m:oMath xmlns:m="http://schemas.openxmlformats.org/officeDocument/2006/math">
                    <m:sSub>
                      <m:sSubPr>
                        <m:ctrlPr>
                          <a:rPr lang="en-US" sz="1800" i="1">
                            <a:solidFill>
                              <a:schemeClr val="accent1"/>
                            </a:solidFill>
                            <a:latin typeface="Cambria Math" panose="02040503050406030204" pitchFamily="18" charset="0"/>
                          </a:rPr>
                        </m:ctrlPr>
                      </m:sSubPr>
                      <m:e>
                        <m:r>
                          <a:rPr lang="en-US" sz="1800" i="1">
                            <a:solidFill>
                              <a:schemeClr val="accent1"/>
                            </a:solidFill>
                            <a:latin typeface="Cambria Math" panose="02040503050406030204" pitchFamily="18" charset="0"/>
                          </a:rPr>
                          <m:t>𝜑</m:t>
                        </m:r>
                      </m:e>
                      <m:sub>
                        <m:r>
                          <a:rPr lang="en-US" sz="1800" i="1">
                            <a:solidFill>
                              <a:schemeClr val="accent1"/>
                            </a:solidFill>
                            <a:latin typeface="Cambria Math" panose="02040503050406030204" pitchFamily="18" charset="0"/>
                          </a:rPr>
                          <m:t>𝑒</m:t>
                        </m:r>
                      </m:sub>
                    </m:sSub>
                    <m:r>
                      <a:rPr lang="en-US" sz="1800" i="1">
                        <a:solidFill>
                          <a:schemeClr val="accent1"/>
                        </a:solidFill>
                        <a:latin typeface="Cambria Math" panose="02040503050406030204" pitchFamily="18" charset="0"/>
                      </a:rPr>
                      <m:t> </m:t>
                    </m:r>
                  </m:oMath>
                </a14:m>
                <a:r>
                  <a:rPr lang="en-US" sz="1800" dirty="0">
                    <a:solidFill>
                      <a:schemeClr val="accent1"/>
                    </a:solidFill>
                  </a:rPr>
                  <a:t>in </a:t>
                </a:r>
                <a14:m>
                  <m:oMath xmlns:m="http://schemas.openxmlformats.org/officeDocument/2006/math">
                    <m:r>
                      <a:rPr lang="en-US" sz="1800" b="1" i="1">
                        <a:solidFill>
                          <a:schemeClr val="accent1"/>
                        </a:solidFill>
                        <a:latin typeface="Cambria Math" panose="02040503050406030204" pitchFamily="18" charset="0"/>
                        <a:ea typeface="Cambria Math" panose="02040503050406030204" pitchFamily="18" charset="0"/>
                      </a:rPr>
                      <m:t>𝓣</m:t>
                    </m:r>
                  </m:oMath>
                </a14:m>
                <a:r>
                  <a:rPr lang="en-US" sz="1800" dirty="0">
                    <a:solidFill>
                      <a:schemeClr val="accent1"/>
                    </a:solidFill>
                  </a:rPr>
                  <a:t>.</a:t>
                </a:r>
              </a:p>
            </p:txBody>
          </p:sp>
        </mc:Choice>
        <mc:Fallback xmlns="">
          <p:sp>
            <p:nvSpPr>
              <p:cNvPr id="2" name="Text Placeholder 1">
                <a:extLst>
                  <a:ext uri="{FF2B5EF4-FFF2-40B4-BE49-F238E27FC236}">
                    <a16:creationId xmlns:a16="http://schemas.microsoft.com/office/drawing/2014/main" id="{AABD2463-6486-FC94-1D50-414A4A310095}"/>
                  </a:ext>
                </a:extLst>
              </p:cNvPr>
              <p:cNvSpPr>
                <a:spLocks noGrp="1" noRot="1" noChangeAspect="1" noMove="1" noResize="1" noEditPoints="1" noAdjustHandles="1" noChangeArrowheads="1" noChangeShapeType="1" noTextEdit="1"/>
              </p:cNvSpPr>
              <p:nvPr>
                <p:ph type="body" idx="1"/>
              </p:nvPr>
            </p:nvSpPr>
            <p:spPr>
              <a:xfrm>
                <a:off x="819058" y="2571750"/>
                <a:ext cx="7505882" cy="1085850"/>
              </a:xfrm>
              <a:blipFill>
                <a:blip r:embed="rId3"/>
                <a:stretch>
                  <a:fillRect r="-67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BAD5341-AB41-A618-6BAF-1EDD64F35F80}"/>
              </a:ext>
            </a:extLst>
          </p:cNvPr>
          <p:cNvSpPr>
            <a:spLocks noGrp="1"/>
          </p:cNvSpPr>
          <p:nvPr>
            <p:ph type="title"/>
          </p:nvPr>
        </p:nvSpPr>
        <p:spPr/>
        <p:txBody>
          <a:bodyPr/>
          <a:lstStyle/>
          <a:p>
            <a:r>
              <a:rPr lang="en-US">
                <a:latin typeface="Aharoni" panose="02010803020104030203" pitchFamily="2" charset="-79"/>
                <a:cs typeface="Aharoni" panose="02010803020104030203" pitchFamily="2" charset="-79"/>
              </a:rPr>
              <a:t>Soundness of the Algorithm</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0475D00B-7474-A237-FBD3-438EB3E2DE84}"/>
              </a:ext>
            </a:extLst>
          </p:cNvPr>
          <p:cNvPicPr>
            <a:picLocks noChangeAspect="1"/>
          </p:cNvPicPr>
          <p:nvPr/>
        </p:nvPicPr>
        <p:blipFill>
          <a:blip r:embed="rId4"/>
          <a:stretch>
            <a:fillRect/>
          </a:stretch>
        </p:blipFill>
        <p:spPr>
          <a:xfrm>
            <a:off x="3908658" y="1171729"/>
            <a:ext cx="1326682" cy="1326682"/>
          </a:xfrm>
          <a:prstGeom prst="rect">
            <a:avLst/>
          </a:prstGeom>
        </p:spPr>
      </p:pic>
      <p:sp>
        <p:nvSpPr>
          <p:cNvPr id="4" name="TextBox 3">
            <a:extLst>
              <a:ext uri="{FF2B5EF4-FFF2-40B4-BE49-F238E27FC236}">
                <a16:creationId xmlns:a16="http://schemas.microsoft.com/office/drawing/2014/main" id="{1AAF9342-E82C-2919-37B0-B377350903F0}"/>
              </a:ext>
            </a:extLst>
          </p:cNvPr>
          <p:cNvSpPr txBox="1"/>
          <p:nvPr/>
        </p:nvSpPr>
        <p:spPr>
          <a:xfrm>
            <a:off x="8576216" y="4871519"/>
            <a:ext cx="567784" cy="276999"/>
          </a:xfrm>
          <a:prstGeom prst="rect">
            <a:avLst/>
          </a:prstGeom>
          <a:noFill/>
        </p:spPr>
        <p:txBody>
          <a:bodyPr wrap="none" rtlCol="0">
            <a:spAutoFit/>
          </a:bodyPr>
          <a:lstStyle/>
          <a:p>
            <a:r>
              <a:rPr lang="en-US" sz="1200" dirty="0"/>
              <a:t>21/34</a:t>
            </a:r>
          </a:p>
        </p:txBody>
      </p:sp>
    </p:spTree>
    <p:extLst>
      <p:ext uri="{BB962C8B-B14F-4D97-AF65-F5344CB8AC3E}">
        <p14:creationId xmlns:p14="http://schemas.microsoft.com/office/powerpoint/2010/main" val="23456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822BC3F6-B753-80F8-9D56-C1CC37F52D5D}"/>
            </a:ext>
          </a:extLst>
        </p:cNvPr>
        <p:cNvGrpSpPr/>
        <p:nvPr/>
      </p:nvGrpSpPr>
      <p:grpSpPr>
        <a:xfrm>
          <a:off x="0" y="0"/>
          <a:ext cx="0" cy="0"/>
          <a:chOff x="0" y="0"/>
          <a:chExt cx="0" cy="0"/>
        </a:xfrm>
      </p:grpSpPr>
      <p:sp>
        <p:nvSpPr>
          <p:cNvPr id="233" name="Google Shape;233;p30">
            <a:extLst>
              <a:ext uri="{FF2B5EF4-FFF2-40B4-BE49-F238E27FC236}">
                <a16:creationId xmlns:a16="http://schemas.microsoft.com/office/drawing/2014/main" id="{3A7A9413-53B4-1D3C-7453-A0D2E227DD4A}"/>
              </a:ext>
            </a:extLst>
          </p:cNvPr>
          <p:cNvSpPr/>
          <p:nvPr/>
        </p:nvSpPr>
        <p:spPr>
          <a:xfrm>
            <a:off x="4960047" y="2527825"/>
            <a:ext cx="3306617" cy="728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30">
            <a:extLst>
              <a:ext uri="{FF2B5EF4-FFF2-40B4-BE49-F238E27FC236}">
                <a16:creationId xmlns:a16="http://schemas.microsoft.com/office/drawing/2014/main" id="{536B2470-7A43-AA0E-1A4F-5B6BAF741A6A}"/>
              </a:ext>
            </a:extLst>
          </p:cNvPr>
          <p:cNvSpPr txBox="1">
            <a:spLocks noGrp="1"/>
          </p:cNvSpPr>
          <p:nvPr>
            <p:ph type="title"/>
          </p:nvPr>
        </p:nvSpPr>
        <p:spPr>
          <a:xfrm>
            <a:off x="5043298" y="2463350"/>
            <a:ext cx="3306617"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Experiments</a:t>
            </a:r>
            <a:endParaRPr dirty="0">
              <a:latin typeface="Aharoni" panose="02010803020104030203" pitchFamily="2" charset="-79"/>
              <a:cs typeface="Aharoni" panose="02010803020104030203" pitchFamily="2" charset="-79"/>
            </a:endParaRPr>
          </a:p>
        </p:txBody>
      </p:sp>
      <p:sp>
        <p:nvSpPr>
          <p:cNvPr id="236" name="Google Shape;236;p30">
            <a:extLst>
              <a:ext uri="{FF2B5EF4-FFF2-40B4-BE49-F238E27FC236}">
                <a16:creationId xmlns:a16="http://schemas.microsoft.com/office/drawing/2014/main" id="{888560E0-437F-7973-AE34-161637ED6842}"/>
              </a:ext>
            </a:extLst>
          </p:cNvPr>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3</a:t>
            </a:r>
            <a:endParaRPr dirty="0">
              <a:latin typeface="Aharoni" panose="02010803020104030203" pitchFamily="2" charset="-79"/>
              <a:cs typeface="Aharoni" panose="02010803020104030203" pitchFamily="2" charset="-79"/>
            </a:endParaRPr>
          </a:p>
        </p:txBody>
      </p:sp>
      <p:sp>
        <p:nvSpPr>
          <p:cNvPr id="2" name="Google Shape;235;p30">
            <a:extLst>
              <a:ext uri="{FF2B5EF4-FFF2-40B4-BE49-F238E27FC236}">
                <a16:creationId xmlns:a16="http://schemas.microsoft.com/office/drawing/2014/main" id="{61E91493-2CAF-6E42-3B5B-DB84BAF085DD}"/>
              </a:ext>
            </a:extLst>
          </p:cNvPr>
          <p:cNvSpPr txBox="1">
            <a:spLocks/>
          </p:cNvSpPr>
          <p:nvPr/>
        </p:nvSpPr>
        <p:spPr>
          <a:xfrm>
            <a:off x="4960048" y="3369625"/>
            <a:ext cx="3389868" cy="1511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1pPr>
            <a:lvl2pPr marL="914400" marR="0" lvl="1"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2pPr>
            <a:lvl3pPr marL="1371600" marR="0" lvl="2"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3pPr>
            <a:lvl4pPr marL="1828800" marR="0" lvl="3"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4pPr>
            <a:lvl5pPr marL="2286000" marR="0" lvl="4"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5pPr>
            <a:lvl6pPr marL="2743200" marR="0" lvl="5"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6pPr>
            <a:lvl7pPr marL="3200400" marR="0" lvl="6"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7pPr>
            <a:lvl8pPr marL="3657600" marR="0" lvl="7"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8pPr>
            <a:lvl9pPr marL="4114800" marR="0" lvl="8"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9pPr>
          </a:lstStyle>
          <a:p>
            <a:pPr marL="342900" indent="-342900" algn="l">
              <a:buFont typeface="+mj-lt"/>
              <a:buAutoNum type="arabicPeriod"/>
            </a:pPr>
            <a:r>
              <a:rPr lang="en-US"/>
              <a:t>How efficient is our algorithm?</a:t>
            </a:r>
          </a:p>
          <a:p>
            <a:pPr marL="342900" indent="-342900" algn="l">
              <a:buFont typeface="+mj-lt"/>
              <a:buAutoNum type="arabicPeriod"/>
            </a:pPr>
            <a:r>
              <a:rPr lang="en-US"/>
              <a:t>How does causal analysis help in preventing failures?</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8D6ABD-D8F3-2B99-DB06-9A544AA5481B}"/>
              </a:ext>
            </a:extLst>
          </p:cNvPr>
          <p:cNvPicPr>
            <a:picLocks noChangeAspect="1"/>
          </p:cNvPicPr>
          <p:nvPr/>
        </p:nvPicPr>
        <p:blipFill>
          <a:blip r:embed="rId3"/>
          <a:stretch>
            <a:fillRect/>
          </a:stretch>
        </p:blipFill>
        <p:spPr>
          <a:xfrm>
            <a:off x="1225855" y="1231674"/>
            <a:ext cx="2680151" cy="2680151"/>
          </a:xfrm>
          <a:prstGeom prst="rect">
            <a:avLst/>
          </a:prstGeom>
        </p:spPr>
      </p:pic>
      <p:sp>
        <p:nvSpPr>
          <p:cNvPr id="3" name="TextBox 2">
            <a:extLst>
              <a:ext uri="{FF2B5EF4-FFF2-40B4-BE49-F238E27FC236}">
                <a16:creationId xmlns:a16="http://schemas.microsoft.com/office/drawing/2014/main" id="{1403BE6F-97B8-6DC2-0E20-591757953619}"/>
              </a:ext>
            </a:extLst>
          </p:cNvPr>
          <p:cNvSpPr txBox="1"/>
          <p:nvPr/>
        </p:nvSpPr>
        <p:spPr>
          <a:xfrm>
            <a:off x="8576216" y="4871519"/>
            <a:ext cx="567784" cy="276999"/>
          </a:xfrm>
          <a:prstGeom prst="rect">
            <a:avLst/>
          </a:prstGeom>
          <a:noFill/>
        </p:spPr>
        <p:txBody>
          <a:bodyPr wrap="none" rtlCol="0">
            <a:spAutoFit/>
          </a:bodyPr>
          <a:lstStyle/>
          <a:p>
            <a:r>
              <a:rPr lang="en-US" sz="1200" dirty="0"/>
              <a:t>22/34</a:t>
            </a:r>
          </a:p>
        </p:txBody>
      </p:sp>
    </p:spTree>
    <p:extLst>
      <p:ext uri="{BB962C8B-B14F-4D97-AF65-F5344CB8AC3E}">
        <p14:creationId xmlns:p14="http://schemas.microsoft.com/office/powerpoint/2010/main" val="2040188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0491C-6E8D-DEE6-2F99-D44B17E28DF1}"/>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Studies  </a:t>
            </a:r>
          </a:p>
        </p:txBody>
      </p:sp>
      <p:sp>
        <p:nvSpPr>
          <p:cNvPr id="14" name="Google Shape;342;p32">
            <a:extLst>
              <a:ext uri="{FF2B5EF4-FFF2-40B4-BE49-F238E27FC236}">
                <a16:creationId xmlns:a16="http://schemas.microsoft.com/office/drawing/2014/main" id="{232FA631-9CCB-0C84-391E-3F0C185561A6}"/>
              </a:ext>
            </a:extLst>
          </p:cNvPr>
          <p:cNvSpPr/>
          <p:nvPr/>
        </p:nvSpPr>
        <p:spPr>
          <a:xfrm>
            <a:off x="1232034" y="1282110"/>
            <a:ext cx="2970315" cy="576072"/>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46;p32">
            <a:extLst>
              <a:ext uri="{FF2B5EF4-FFF2-40B4-BE49-F238E27FC236}">
                <a16:creationId xmlns:a16="http://schemas.microsoft.com/office/drawing/2014/main" id="{F68E6138-D5A1-CE69-E282-551024F2760C}"/>
              </a:ext>
            </a:extLst>
          </p:cNvPr>
          <p:cNvSpPr txBox="1">
            <a:spLocks/>
          </p:cNvSpPr>
          <p:nvPr/>
        </p:nvSpPr>
        <p:spPr>
          <a:xfrm>
            <a:off x="1337558" y="1383628"/>
            <a:ext cx="2759265" cy="39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a:solidFill>
                  <a:schemeClr val="bg1"/>
                </a:solidFill>
                <a:latin typeface="Aharoni" panose="02010803020104030203" pitchFamily="2" charset="-79"/>
                <a:cs typeface="Aharoni" panose="02010803020104030203" pitchFamily="2" charset="-79"/>
              </a:rPr>
              <a:t>AI-Controller</a:t>
            </a:r>
          </a:p>
        </p:txBody>
      </p:sp>
      <p:sp>
        <p:nvSpPr>
          <p:cNvPr id="18" name="Google Shape;342;p32">
            <a:extLst>
              <a:ext uri="{FF2B5EF4-FFF2-40B4-BE49-F238E27FC236}">
                <a16:creationId xmlns:a16="http://schemas.microsoft.com/office/drawing/2014/main" id="{F9AFE625-3EC8-AD82-F086-A0405F7B1FD4}"/>
              </a:ext>
            </a:extLst>
          </p:cNvPr>
          <p:cNvSpPr/>
          <p:nvPr/>
        </p:nvSpPr>
        <p:spPr>
          <a:xfrm>
            <a:off x="4941651" y="1282110"/>
            <a:ext cx="2970315" cy="576072"/>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6;p32">
            <a:extLst>
              <a:ext uri="{FF2B5EF4-FFF2-40B4-BE49-F238E27FC236}">
                <a16:creationId xmlns:a16="http://schemas.microsoft.com/office/drawing/2014/main" id="{67538C53-B311-50CF-79BB-6FD9B9399099}"/>
              </a:ext>
            </a:extLst>
          </p:cNvPr>
          <p:cNvSpPr txBox="1">
            <a:spLocks/>
          </p:cNvSpPr>
          <p:nvPr/>
        </p:nvSpPr>
        <p:spPr>
          <a:xfrm>
            <a:off x="5047175" y="1383628"/>
            <a:ext cx="2759265" cy="39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a:solidFill>
                  <a:schemeClr val="bg1"/>
                </a:solidFill>
                <a:latin typeface="Aharoni" panose="02010803020104030203" pitchFamily="2" charset="-79"/>
                <a:cs typeface="Aharoni" panose="02010803020104030203" pitchFamily="2" charset="-79"/>
              </a:rPr>
              <a:t>Non AI-Controller </a:t>
            </a:r>
          </a:p>
        </p:txBody>
      </p:sp>
      <p:pic>
        <p:nvPicPr>
          <p:cNvPr id="20" name="Picture 2">
            <a:extLst>
              <a:ext uri="{FF2B5EF4-FFF2-40B4-BE49-F238E27FC236}">
                <a16:creationId xmlns:a16="http://schemas.microsoft.com/office/drawing/2014/main" id="{1623313E-A205-1F33-8D33-5A80B140A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177" y="2511174"/>
            <a:ext cx="1354375" cy="902916"/>
          </a:xfrm>
          <a:prstGeom prst="rect">
            <a:avLst/>
          </a:prstGeom>
          <a:ln w="38100" cap="sq">
            <a:solidFill>
              <a:schemeClr val="accent3">
                <a:lumMod val="10000"/>
              </a:schemeClr>
            </a:solidFill>
            <a:miter lim="800000"/>
          </a:ln>
          <a:effectLst>
            <a:outerShdw blurRad="57150" dist="508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C5A01FC-17EC-9C28-EA73-2210EEA5B8FF}"/>
              </a:ext>
            </a:extLst>
          </p:cNvPr>
          <p:cNvSpPr txBox="1"/>
          <p:nvPr/>
        </p:nvSpPr>
        <p:spPr>
          <a:xfrm>
            <a:off x="1157987" y="2062018"/>
            <a:ext cx="1694046" cy="307777"/>
          </a:xfrm>
          <a:prstGeom prst="rect">
            <a:avLst/>
          </a:prstGeom>
          <a:noFill/>
        </p:spPr>
        <p:txBody>
          <a:bodyPr wrap="square">
            <a:spAutoFit/>
          </a:bodyPr>
          <a:lstStyle/>
          <a:p>
            <a:r>
              <a:rPr lang="en-US" sz="1400" b="1">
                <a:latin typeface="Andale Mono" panose="020B0509000000000004" pitchFamily="49" charset="0"/>
                <a:cs typeface="Arima Madurai Bold" pitchFamily="2" charset="77"/>
              </a:rPr>
              <a:t>Mountain Car</a:t>
            </a:r>
          </a:p>
        </p:txBody>
      </p:sp>
      <p:pic>
        <p:nvPicPr>
          <p:cNvPr id="25" name="Picture 24" descr="A screenshot of a video game&#10;&#10;Description automatically generated">
            <a:extLst>
              <a:ext uri="{FF2B5EF4-FFF2-40B4-BE49-F238E27FC236}">
                <a16:creationId xmlns:a16="http://schemas.microsoft.com/office/drawing/2014/main" id="{35CFA6F3-24A3-E764-0905-9E9C650A447F}"/>
              </a:ext>
            </a:extLst>
          </p:cNvPr>
          <p:cNvPicPr>
            <a:picLocks noChangeAspect="1"/>
          </p:cNvPicPr>
          <p:nvPr/>
        </p:nvPicPr>
        <p:blipFill>
          <a:blip r:embed="rId4"/>
          <a:stretch>
            <a:fillRect/>
          </a:stretch>
        </p:blipFill>
        <p:spPr>
          <a:xfrm>
            <a:off x="2831235" y="2499202"/>
            <a:ext cx="1405590" cy="93706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
        <p:nvSpPr>
          <p:cNvPr id="27" name="TextBox 26">
            <a:extLst>
              <a:ext uri="{FF2B5EF4-FFF2-40B4-BE49-F238E27FC236}">
                <a16:creationId xmlns:a16="http://schemas.microsoft.com/office/drawing/2014/main" id="{D4935E18-E394-0ED9-AC8D-6897BABC7D4D}"/>
              </a:ext>
            </a:extLst>
          </p:cNvPr>
          <p:cNvSpPr txBox="1"/>
          <p:nvPr/>
        </p:nvSpPr>
        <p:spPr>
          <a:xfrm>
            <a:off x="2831235" y="2062018"/>
            <a:ext cx="1550943" cy="307777"/>
          </a:xfrm>
          <a:prstGeom prst="rect">
            <a:avLst/>
          </a:prstGeom>
          <a:noFill/>
        </p:spPr>
        <p:txBody>
          <a:bodyPr wrap="square">
            <a:spAutoFit/>
          </a:bodyPr>
          <a:lstStyle/>
          <a:p>
            <a:r>
              <a:rPr lang="en-US" sz="1400" b="1" dirty="0">
                <a:latin typeface="Andale Mono" panose="020B0509000000000004" pitchFamily="49" charset="0"/>
                <a:cs typeface="Arima Madurai Bold" pitchFamily="2" charset="77"/>
              </a:rPr>
              <a:t>Lunar Lander</a:t>
            </a:r>
          </a:p>
        </p:txBody>
      </p:sp>
      <p:pic>
        <p:nvPicPr>
          <p:cNvPr id="28" name="Picture 27">
            <a:extLst>
              <a:ext uri="{FF2B5EF4-FFF2-40B4-BE49-F238E27FC236}">
                <a16:creationId xmlns:a16="http://schemas.microsoft.com/office/drawing/2014/main" id="{B433A903-0503-6FEC-1D70-EFE0F24C8637}"/>
              </a:ext>
            </a:extLst>
          </p:cNvPr>
          <p:cNvPicPr>
            <a:picLocks noChangeAspect="1"/>
          </p:cNvPicPr>
          <p:nvPr/>
        </p:nvPicPr>
        <p:blipFill>
          <a:blip r:embed="rId5"/>
          <a:stretch>
            <a:fillRect/>
          </a:stretch>
        </p:blipFill>
        <p:spPr>
          <a:xfrm>
            <a:off x="5589055" y="2442833"/>
            <a:ext cx="1831696" cy="1033076"/>
          </a:xfrm>
          <a:prstGeom prst="rect">
            <a:avLst/>
          </a:prstGeom>
        </p:spPr>
      </p:pic>
      <p:sp>
        <p:nvSpPr>
          <p:cNvPr id="29" name="TextBox 28">
            <a:extLst>
              <a:ext uri="{FF2B5EF4-FFF2-40B4-BE49-F238E27FC236}">
                <a16:creationId xmlns:a16="http://schemas.microsoft.com/office/drawing/2014/main" id="{14C2EB13-CCAA-F839-21EA-40E7B855A308}"/>
              </a:ext>
            </a:extLst>
          </p:cNvPr>
          <p:cNvSpPr txBox="1"/>
          <p:nvPr/>
        </p:nvSpPr>
        <p:spPr>
          <a:xfrm>
            <a:off x="5146024" y="1959700"/>
            <a:ext cx="2849818" cy="307777"/>
          </a:xfrm>
          <a:prstGeom prst="rect">
            <a:avLst/>
          </a:prstGeom>
          <a:noFill/>
        </p:spPr>
        <p:txBody>
          <a:bodyPr wrap="square">
            <a:spAutoFit/>
          </a:bodyPr>
          <a:lstStyle/>
          <a:p>
            <a:r>
              <a:rPr lang="en-US" sz="1400" b="1">
                <a:latin typeface="Andale Mono" panose="020B0509000000000004" pitchFamily="49" charset="0"/>
                <a:cs typeface="Arima Madurai Bold" pitchFamily="2" charset="77"/>
              </a:rPr>
              <a:t>F-16 Autopilot Simulator</a:t>
            </a:r>
          </a:p>
        </p:txBody>
      </p:sp>
      <p:sp>
        <p:nvSpPr>
          <p:cNvPr id="30" name="TextBox 29">
            <a:extLst>
              <a:ext uri="{FF2B5EF4-FFF2-40B4-BE49-F238E27FC236}">
                <a16:creationId xmlns:a16="http://schemas.microsoft.com/office/drawing/2014/main" id="{AA71FC19-E0A1-B5B2-9AE0-4550EA18DD32}"/>
              </a:ext>
            </a:extLst>
          </p:cNvPr>
          <p:cNvSpPr txBox="1"/>
          <p:nvPr/>
        </p:nvSpPr>
        <p:spPr>
          <a:xfrm>
            <a:off x="499336" y="4698475"/>
            <a:ext cx="7307104" cy="584775"/>
          </a:xfrm>
          <a:prstGeom prst="rect">
            <a:avLst/>
          </a:prstGeom>
          <a:noFill/>
        </p:spPr>
        <p:txBody>
          <a:bodyPr wrap="square">
            <a:spAutoFit/>
          </a:bodyPr>
          <a:lstStyle/>
          <a:p>
            <a:pPr marL="228600" indent="-228600">
              <a:buFont typeface="+mj-lt"/>
              <a:buAutoNum type="arabicPeriod"/>
            </a:pPr>
            <a:r>
              <a:rPr lang="en-US" sz="800"/>
              <a:t>G. Brockman, V. Cheung, L. </a:t>
            </a:r>
            <a:r>
              <a:rPr lang="en-US" sz="800" err="1"/>
              <a:t>Pettersson</a:t>
            </a:r>
            <a:r>
              <a:rPr lang="en-US" sz="800"/>
              <a:t>, J. Schneider, J. Schulman, J. Tang, and W. Zaremba, “OpenAI Gym,” 2016.</a:t>
            </a:r>
          </a:p>
          <a:p>
            <a:pPr marL="228600" indent="-228600">
              <a:buFont typeface="+mj-lt"/>
              <a:buAutoNum type="arabicPeriod"/>
            </a:pPr>
            <a:r>
              <a:rPr lang="en-US" sz="800"/>
              <a:t>P. </a:t>
            </a:r>
            <a:r>
              <a:rPr lang="en-US" sz="800" err="1"/>
              <a:t>Heidlauf</a:t>
            </a:r>
            <a:r>
              <a:rPr lang="en-US" sz="800"/>
              <a:t>, A. Collins, M. </a:t>
            </a:r>
            <a:r>
              <a:rPr lang="en-US" sz="800" err="1"/>
              <a:t>Bolender</a:t>
            </a:r>
            <a:r>
              <a:rPr lang="en-US" sz="800"/>
              <a:t>, and S. </a:t>
            </a:r>
            <a:r>
              <a:rPr lang="en-US" sz="800" err="1"/>
              <a:t>Bak</a:t>
            </a:r>
            <a:r>
              <a:rPr lang="en-US" sz="800"/>
              <a:t>, “Verification challenges in F-16 ground collision avoidance and other automated maneuvers,” in ARCH18. 5th International Workshop on Applied Verification of Continuous and Hybrid Systems</a:t>
            </a:r>
          </a:p>
          <a:p>
            <a:pPr marL="228600" indent="-228600">
              <a:buFont typeface="+mj-lt"/>
              <a:buAutoNum type="arabicPeriod"/>
            </a:pPr>
            <a:endParaRPr lang="en-US" sz="800"/>
          </a:p>
        </p:txBody>
      </p:sp>
      <p:sp>
        <p:nvSpPr>
          <p:cNvPr id="2" name="TextBox 1">
            <a:extLst>
              <a:ext uri="{FF2B5EF4-FFF2-40B4-BE49-F238E27FC236}">
                <a16:creationId xmlns:a16="http://schemas.microsoft.com/office/drawing/2014/main" id="{DFC1C410-8A54-F2FC-3E21-30DB22006E5F}"/>
              </a:ext>
            </a:extLst>
          </p:cNvPr>
          <p:cNvSpPr txBox="1"/>
          <p:nvPr/>
        </p:nvSpPr>
        <p:spPr>
          <a:xfrm>
            <a:off x="8576216" y="4871519"/>
            <a:ext cx="567784" cy="276999"/>
          </a:xfrm>
          <a:prstGeom prst="rect">
            <a:avLst/>
          </a:prstGeom>
          <a:noFill/>
        </p:spPr>
        <p:txBody>
          <a:bodyPr wrap="none" rtlCol="0">
            <a:spAutoFit/>
          </a:bodyPr>
          <a:lstStyle/>
          <a:p>
            <a:r>
              <a:rPr lang="en-US" sz="1200" dirty="0"/>
              <a:t>23/34</a:t>
            </a:r>
          </a:p>
        </p:txBody>
      </p:sp>
    </p:spTree>
    <p:extLst>
      <p:ext uri="{BB962C8B-B14F-4D97-AF65-F5344CB8AC3E}">
        <p14:creationId xmlns:p14="http://schemas.microsoft.com/office/powerpoint/2010/main" val="3751682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8D3A4-53F0-65F3-7AF9-52065D53D640}"/>
              </a:ext>
            </a:extLst>
          </p:cNvPr>
          <p:cNvSpPr>
            <a:spLocks noGrp="1"/>
          </p:cNvSpPr>
          <p:nvPr>
            <p:ph type="title"/>
          </p:nvPr>
        </p:nvSpPr>
        <p:spPr/>
        <p:txBody>
          <a:bodyPr/>
          <a:lstStyle/>
          <a:p>
            <a:r>
              <a:rPr lang="en-US">
                <a:latin typeface="Aharoni" panose="02010803020104030203" pitchFamily="2" charset="-79"/>
                <a:cs typeface="Aharoni" panose="02010803020104030203" pitchFamily="2" charset="-79"/>
              </a:rPr>
              <a:t>Implementation </a:t>
            </a:r>
          </a:p>
        </p:txBody>
      </p:sp>
      <p:graphicFrame>
        <p:nvGraphicFramePr>
          <p:cNvPr id="4" name="Table 3">
            <a:extLst>
              <a:ext uri="{FF2B5EF4-FFF2-40B4-BE49-F238E27FC236}">
                <a16:creationId xmlns:a16="http://schemas.microsoft.com/office/drawing/2014/main" id="{C9020C20-7905-A06D-D6EC-B8CFE67B904E}"/>
              </a:ext>
            </a:extLst>
          </p:cNvPr>
          <p:cNvGraphicFramePr>
            <a:graphicFrameLocks noGrp="1"/>
          </p:cNvGraphicFramePr>
          <p:nvPr>
            <p:extLst>
              <p:ext uri="{D42A27DB-BD31-4B8C-83A1-F6EECF244321}">
                <p14:modId xmlns:p14="http://schemas.microsoft.com/office/powerpoint/2010/main" val="1442103331"/>
              </p:ext>
            </p:extLst>
          </p:nvPr>
        </p:nvGraphicFramePr>
        <p:xfrm>
          <a:off x="981332" y="1796701"/>
          <a:ext cx="7181336" cy="1843646"/>
        </p:xfrm>
        <a:graphic>
          <a:graphicData uri="http://schemas.openxmlformats.org/drawingml/2006/table">
            <a:tbl>
              <a:tblPr firstRow="1" bandRow="1">
                <a:tableStyleId>{4B9285B2-2820-4BDD-9FEC-788EF18C4AD7}</a:tableStyleId>
              </a:tblPr>
              <a:tblGrid>
                <a:gridCol w="3590668">
                  <a:extLst>
                    <a:ext uri="{9D8B030D-6E8A-4147-A177-3AD203B41FA5}">
                      <a16:colId xmlns:a16="http://schemas.microsoft.com/office/drawing/2014/main" val="3297706999"/>
                    </a:ext>
                  </a:extLst>
                </a:gridCol>
                <a:gridCol w="3590668">
                  <a:extLst>
                    <a:ext uri="{9D8B030D-6E8A-4147-A177-3AD203B41FA5}">
                      <a16:colId xmlns:a16="http://schemas.microsoft.com/office/drawing/2014/main" val="3291775688"/>
                    </a:ext>
                  </a:extLst>
                </a:gridCol>
              </a:tblGrid>
              <a:tr h="424974">
                <a:tc>
                  <a:txBody>
                    <a:bodyPr/>
                    <a:lstStyle/>
                    <a:p>
                      <a:pPr algn="ctr"/>
                      <a:r>
                        <a:rPr lang="en-US" sz="1800" b="1"/>
                        <a:t>Abstraction Model</a:t>
                      </a:r>
                    </a:p>
                  </a:txBody>
                  <a:tcPr>
                    <a:solidFill>
                      <a:schemeClr val="bg1"/>
                    </a:solidFill>
                  </a:tcPr>
                </a:tc>
                <a:tc>
                  <a:txBody>
                    <a:bodyPr/>
                    <a:lstStyle/>
                    <a:p>
                      <a:pPr algn="ctr"/>
                      <a:r>
                        <a:rPr lang="en-US" sz="1600" b="1"/>
                        <a:t>Concrete Model</a:t>
                      </a:r>
                    </a:p>
                  </a:txBody>
                  <a:tcPr>
                    <a:solidFill>
                      <a:schemeClr val="bg1"/>
                    </a:solidFill>
                  </a:tcPr>
                </a:tc>
                <a:extLst>
                  <a:ext uri="{0D108BD9-81ED-4DB2-BD59-A6C34878D82A}">
                    <a16:rowId xmlns:a16="http://schemas.microsoft.com/office/drawing/2014/main" val="1505305419"/>
                  </a:ext>
                </a:extLst>
              </a:tr>
              <a:tr h="642295">
                <a:tc>
                  <a:txBody>
                    <a:bodyPr/>
                    <a:lstStyle/>
                    <a:p>
                      <a:pPr algn="ctr"/>
                      <a:r>
                        <a:rPr lang="en-US" sz="1600" b="1"/>
                        <a:t>Abs_Z3: </a:t>
                      </a:r>
                      <a:r>
                        <a:rPr lang="en-US" sz="1600"/>
                        <a:t>Using Z3 as the Solver</a:t>
                      </a:r>
                    </a:p>
                  </a:txBody>
                  <a:tcPr>
                    <a:solidFill>
                      <a:schemeClr val="bg1"/>
                    </a:solidFill>
                  </a:tcPr>
                </a:tc>
                <a:tc>
                  <a:txBody>
                    <a:bodyPr/>
                    <a:lstStyle/>
                    <a:p>
                      <a:pPr algn="ctr"/>
                      <a:r>
                        <a:rPr lang="en-US" sz="1600" b="1" dirty="0"/>
                        <a:t>Only_Z3: </a:t>
                      </a:r>
                      <a:r>
                        <a:rPr lang="en-US" sz="1600" dirty="0"/>
                        <a:t>Using Z3 as the Solver</a:t>
                      </a:r>
                    </a:p>
                  </a:txBody>
                  <a:tcPr>
                    <a:solidFill>
                      <a:schemeClr val="bg1"/>
                    </a:solidFill>
                  </a:tcPr>
                </a:tc>
                <a:extLst>
                  <a:ext uri="{0D108BD9-81ED-4DB2-BD59-A6C34878D82A}">
                    <a16:rowId xmlns:a16="http://schemas.microsoft.com/office/drawing/2014/main" val="199932289"/>
                  </a:ext>
                </a:extLst>
              </a:tr>
              <a:tr h="776377">
                <a:tc>
                  <a:txBody>
                    <a:bodyPr/>
                    <a:lstStyle/>
                    <a:p>
                      <a:pPr algn="ctr"/>
                      <a:r>
                        <a:rPr lang="en-US" sz="1600" b="1" err="1"/>
                        <a:t>Abs_DA</a:t>
                      </a:r>
                      <a:r>
                        <a:rPr lang="en-US" sz="1600" b="1"/>
                        <a:t>: </a:t>
                      </a:r>
                      <a:r>
                        <a:rPr lang="en-US" sz="1600"/>
                        <a:t>Using search algorithms in lieu of a solver</a:t>
                      </a:r>
                    </a:p>
                  </a:txBody>
                  <a:tcPr>
                    <a:solidFill>
                      <a:schemeClr val="bg1"/>
                    </a:solidFill>
                  </a:tcPr>
                </a:tc>
                <a:tc>
                  <a:txBody>
                    <a:bodyPr/>
                    <a:lstStyle/>
                    <a:p>
                      <a:pPr algn="ctr"/>
                      <a:r>
                        <a:rPr lang="en-US" sz="1600" b="1" dirty="0" err="1"/>
                        <a:t>Only_DA</a:t>
                      </a:r>
                      <a:r>
                        <a:rPr lang="en-US" sz="1600" b="1" dirty="0"/>
                        <a:t>: </a:t>
                      </a:r>
                      <a:r>
                        <a:rPr lang="en-US" sz="1600" dirty="0"/>
                        <a:t>Using search algorithms in lieu of a solver</a:t>
                      </a:r>
                    </a:p>
                  </a:txBody>
                  <a:tcPr>
                    <a:solidFill>
                      <a:schemeClr val="bg1"/>
                    </a:solidFill>
                  </a:tcPr>
                </a:tc>
                <a:extLst>
                  <a:ext uri="{0D108BD9-81ED-4DB2-BD59-A6C34878D82A}">
                    <a16:rowId xmlns:a16="http://schemas.microsoft.com/office/drawing/2014/main" val="3808574545"/>
                  </a:ext>
                </a:extLst>
              </a:tr>
            </a:tbl>
          </a:graphicData>
        </a:graphic>
      </p:graphicFrame>
      <p:sp>
        <p:nvSpPr>
          <p:cNvPr id="2" name="TextBox 1">
            <a:extLst>
              <a:ext uri="{FF2B5EF4-FFF2-40B4-BE49-F238E27FC236}">
                <a16:creationId xmlns:a16="http://schemas.microsoft.com/office/drawing/2014/main" id="{FB5F4260-F10E-43D6-5C6D-54E71F2C512A}"/>
              </a:ext>
            </a:extLst>
          </p:cNvPr>
          <p:cNvSpPr txBox="1"/>
          <p:nvPr/>
        </p:nvSpPr>
        <p:spPr>
          <a:xfrm>
            <a:off x="8576216" y="4871519"/>
            <a:ext cx="567784" cy="276999"/>
          </a:xfrm>
          <a:prstGeom prst="rect">
            <a:avLst/>
          </a:prstGeom>
          <a:noFill/>
        </p:spPr>
        <p:txBody>
          <a:bodyPr wrap="none" rtlCol="0">
            <a:spAutoFit/>
          </a:bodyPr>
          <a:lstStyle/>
          <a:p>
            <a:r>
              <a:rPr lang="en-US" sz="1200" dirty="0"/>
              <a:t>24/34</a:t>
            </a:r>
          </a:p>
        </p:txBody>
      </p:sp>
    </p:spTree>
    <p:extLst>
      <p:ext uri="{BB962C8B-B14F-4D97-AF65-F5344CB8AC3E}">
        <p14:creationId xmlns:p14="http://schemas.microsoft.com/office/powerpoint/2010/main" val="88399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5015F-FE65-0A22-6C31-646483A35E96}"/>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Study (1): Mountain Car </a:t>
            </a:r>
          </a:p>
        </p:txBody>
      </p:sp>
      <p:pic>
        <p:nvPicPr>
          <p:cNvPr id="5" name="Picture 4">
            <a:extLst>
              <a:ext uri="{FF2B5EF4-FFF2-40B4-BE49-F238E27FC236}">
                <a16:creationId xmlns:a16="http://schemas.microsoft.com/office/drawing/2014/main" id="{4333C297-BA8B-1FCF-52CD-7FC4748362E6}"/>
              </a:ext>
            </a:extLst>
          </p:cNvPr>
          <p:cNvPicPr>
            <a:picLocks noChangeAspect="1"/>
          </p:cNvPicPr>
          <p:nvPr/>
        </p:nvPicPr>
        <p:blipFill>
          <a:blip r:embed="rId3"/>
          <a:srcRect t="48664" r="47153"/>
          <a:stretch/>
        </p:blipFill>
        <p:spPr>
          <a:xfrm>
            <a:off x="2472719" y="1159098"/>
            <a:ext cx="3973155" cy="3876951"/>
          </a:xfrm>
          <a:prstGeom prst="rect">
            <a:avLst/>
          </a:prstGeom>
          <a:solidFill>
            <a:schemeClr val="bg1"/>
          </a:solidFill>
        </p:spPr>
      </p:pic>
      <p:pic>
        <p:nvPicPr>
          <p:cNvPr id="10" name="Picture 9" descr="A colorful lines with black text&#10;&#10;Description automatically generated with medium confidence">
            <a:extLst>
              <a:ext uri="{FF2B5EF4-FFF2-40B4-BE49-F238E27FC236}">
                <a16:creationId xmlns:a16="http://schemas.microsoft.com/office/drawing/2014/main" id="{4F058797-DA25-022E-A527-E67C0750781F}"/>
              </a:ext>
            </a:extLst>
          </p:cNvPr>
          <p:cNvPicPr>
            <a:picLocks noChangeAspect="1"/>
          </p:cNvPicPr>
          <p:nvPr/>
        </p:nvPicPr>
        <p:blipFill>
          <a:blip r:embed="rId4"/>
          <a:srcRect l="1291" t="2281" r="1964" b="2004"/>
          <a:stretch/>
        </p:blipFill>
        <p:spPr>
          <a:xfrm>
            <a:off x="6717073" y="2435057"/>
            <a:ext cx="1894158" cy="1325032"/>
          </a:xfrm>
          <a:prstGeom prst="rect">
            <a:avLst/>
          </a:prstGeom>
        </p:spPr>
      </p:pic>
      <p:sp>
        <p:nvSpPr>
          <p:cNvPr id="2" name="TextBox 1">
            <a:extLst>
              <a:ext uri="{FF2B5EF4-FFF2-40B4-BE49-F238E27FC236}">
                <a16:creationId xmlns:a16="http://schemas.microsoft.com/office/drawing/2014/main" id="{7AD03047-CDA7-8130-BD29-6816D870AAF1}"/>
              </a:ext>
            </a:extLst>
          </p:cNvPr>
          <p:cNvSpPr txBox="1"/>
          <p:nvPr/>
        </p:nvSpPr>
        <p:spPr>
          <a:xfrm>
            <a:off x="8576216" y="4871519"/>
            <a:ext cx="567784" cy="276999"/>
          </a:xfrm>
          <a:prstGeom prst="rect">
            <a:avLst/>
          </a:prstGeom>
          <a:noFill/>
        </p:spPr>
        <p:txBody>
          <a:bodyPr wrap="none" rtlCol="0">
            <a:spAutoFit/>
          </a:bodyPr>
          <a:lstStyle/>
          <a:p>
            <a:r>
              <a:rPr lang="en-US" sz="1200" dirty="0"/>
              <a:t>25/34</a:t>
            </a:r>
          </a:p>
        </p:txBody>
      </p:sp>
    </p:spTree>
    <p:extLst>
      <p:ext uri="{BB962C8B-B14F-4D97-AF65-F5344CB8AC3E}">
        <p14:creationId xmlns:p14="http://schemas.microsoft.com/office/powerpoint/2010/main" val="1394919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9E043C-CBED-BDF4-DDFA-FC1FDD592D68}"/>
              </a:ext>
            </a:extLst>
          </p:cNvPr>
          <p:cNvSpPr>
            <a:spLocks noGrp="1"/>
          </p:cNvSpPr>
          <p:nvPr>
            <p:ph type="body" idx="1"/>
          </p:nvPr>
        </p:nvSpPr>
        <p:spPr>
          <a:xfrm>
            <a:off x="507695" y="1294641"/>
            <a:ext cx="3496208" cy="3436866"/>
          </a:xfrm>
        </p:spPr>
        <p:txBody>
          <a:bodyPr anchor="t"/>
          <a:lstStyle/>
          <a:p>
            <a:pPr marL="323850" indent="-171450">
              <a:buFont typeface="Arial" panose="020B0604020202020204" pitchFamily="34" charset="0"/>
              <a:buChar char="•"/>
            </a:pPr>
            <a:r>
              <a:rPr lang="en-US" sz="1400" dirty="0">
                <a:solidFill>
                  <a:schemeClr val="accent1"/>
                </a:solidFill>
                <a:latin typeface="+mn-lt"/>
              </a:rPr>
              <a:t>Lunar Lander has more variables compared to Mountain Car.</a:t>
            </a:r>
          </a:p>
          <a:p>
            <a:pPr marL="323850" indent="-171450">
              <a:buFont typeface="Arial" panose="020B0604020202020204" pitchFamily="34" charset="0"/>
              <a:buChar char="•"/>
            </a:pPr>
            <a:endParaRPr lang="en-US" sz="1400" dirty="0">
              <a:solidFill>
                <a:schemeClr val="accent1"/>
              </a:solidFill>
              <a:latin typeface="+mn-lt"/>
            </a:endParaRPr>
          </a:p>
          <a:p>
            <a:pPr marL="895350" lvl="1" indent="-285750">
              <a:buFont typeface="Courier New" panose="02070309020205020404" pitchFamily="49" charset="0"/>
              <a:buChar char="o"/>
            </a:pPr>
            <a:r>
              <a:rPr lang="en-US" sz="1400" dirty="0">
                <a:solidFill>
                  <a:schemeClr val="accent1"/>
                </a:solidFill>
                <a:latin typeface="+mn-lt"/>
              </a:rPr>
              <a:t>Horizontal and vertical position velocity, angle.</a:t>
            </a:r>
          </a:p>
          <a:p>
            <a:pPr marL="895350" lvl="1" indent="-285750">
              <a:buFont typeface="Courier New" panose="02070309020205020404" pitchFamily="49" charset="0"/>
              <a:buChar char="o"/>
            </a:pPr>
            <a:endParaRPr lang="en-US" sz="1400" dirty="0">
              <a:solidFill>
                <a:schemeClr val="accent1"/>
              </a:solidFill>
              <a:latin typeface="+mn-lt"/>
            </a:endParaRPr>
          </a:p>
          <a:p>
            <a:pPr marL="895350" lvl="1" indent="-285750">
              <a:buFont typeface="Courier New" panose="02070309020205020404" pitchFamily="49" charset="0"/>
              <a:buChar char="o"/>
            </a:pPr>
            <a:r>
              <a:rPr lang="en-US" sz="1400" dirty="0">
                <a:solidFill>
                  <a:schemeClr val="accent1"/>
                </a:solidFill>
                <a:latin typeface="+mn-lt"/>
              </a:rPr>
              <a:t>Additional environmental variables such as wind, gravity, and turbulence power.</a:t>
            </a:r>
          </a:p>
          <a:p>
            <a:pPr marL="895350" lvl="1" indent="-285750">
              <a:buFont typeface="Courier New" panose="02070309020205020404" pitchFamily="49" charset="0"/>
              <a:buChar char="o"/>
            </a:pPr>
            <a:endParaRPr lang="en-US" sz="1400" dirty="0">
              <a:solidFill>
                <a:schemeClr val="accent1"/>
              </a:solidFill>
              <a:latin typeface="+mn-lt"/>
            </a:endParaRPr>
          </a:p>
          <a:p>
            <a:pPr marL="895350" lvl="1" indent="-285750">
              <a:buFont typeface="Courier New" panose="02070309020205020404" pitchFamily="49" charset="0"/>
              <a:buChar char="o"/>
            </a:pPr>
            <a:r>
              <a:rPr lang="en-US" sz="1400" dirty="0">
                <a:solidFill>
                  <a:schemeClr val="accent1"/>
                </a:solidFill>
                <a:latin typeface="+mn-lt"/>
              </a:rPr>
              <a:t>Expanded action space: main engine, left engine, right engine, and standby.</a:t>
            </a:r>
          </a:p>
          <a:p>
            <a:pPr marL="323850" indent="-171450">
              <a:buFont typeface="Arial" panose="020B0604020202020204" pitchFamily="34" charset="0"/>
              <a:buChar char="•"/>
            </a:pPr>
            <a:endParaRPr lang="en-US" sz="1400" dirty="0">
              <a:solidFill>
                <a:schemeClr val="accent1"/>
              </a:solidFill>
              <a:latin typeface="+mn-lt"/>
            </a:endParaRPr>
          </a:p>
        </p:txBody>
      </p:sp>
      <p:sp>
        <p:nvSpPr>
          <p:cNvPr id="3" name="Title 2">
            <a:extLst>
              <a:ext uri="{FF2B5EF4-FFF2-40B4-BE49-F238E27FC236}">
                <a16:creationId xmlns:a16="http://schemas.microsoft.com/office/drawing/2014/main" id="{FD8A40BA-7B43-C902-8C6C-6F151940F885}"/>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Study : Lunar Lander</a:t>
            </a:r>
          </a:p>
        </p:txBody>
      </p:sp>
      <p:sp>
        <p:nvSpPr>
          <p:cNvPr id="6" name="TextBox 5">
            <a:extLst>
              <a:ext uri="{FF2B5EF4-FFF2-40B4-BE49-F238E27FC236}">
                <a16:creationId xmlns:a16="http://schemas.microsoft.com/office/drawing/2014/main" id="{E1D009B7-E4BE-26A6-FF47-D7D7CBEFA0BC}"/>
              </a:ext>
            </a:extLst>
          </p:cNvPr>
          <p:cNvSpPr txBox="1"/>
          <p:nvPr/>
        </p:nvSpPr>
        <p:spPr>
          <a:xfrm>
            <a:off x="720000" y="4839148"/>
            <a:ext cx="7307104" cy="338554"/>
          </a:xfrm>
          <a:prstGeom prst="rect">
            <a:avLst/>
          </a:prstGeom>
          <a:noFill/>
        </p:spPr>
        <p:txBody>
          <a:bodyPr wrap="square">
            <a:spAutoFit/>
          </a:bodyPr>
          <a:lstStyle/>
          <a:p>
            <a:r>
              <a:rPr lang="en-US" sz="800"/>
              <a:t>G. Brockman, V. Cheung, L. </a:t>
            </a:r>
            <a:r>
              <a:rPr lang="en-US" sz="800" err="1"/>
              <a:t>Pettersson</a:t>
            </a:r>
            <a:r>
              <a:rPr lang="en-US" sz="800"/>
              <a:t>, J. Schneider, J. Schulman, J. Tang, and W. Zaremba, “OpenAI Gym,” 2016.</a:t>
            </a:r>
          </a:p>
          <a:p>
            <a:pPr marL="228600" indent="-228600">
              <a:buFont typeface="+mj-lt"/>
              <a:buAutoNum type="arabicPeriod"/>
            </a:pPr>
            <a:endParaRPr lang="en-US" sz="800"/>
          </a:p>
        </p:txBody>
      </p:sp>
      <p:pic>
        <p:nvPicPr>
          <p:cNvPr id="14" name="Picture 13" descr="A video game screen with a purple square object&#10;&#10;Description automatically generated">
            <a:extLst>
              <a:ext uri="{FF2B5EF4-FFF2-40B4-BE49-F238E27FC236}">
                <a16:creationId xmlns:a16="http://schemas.microsoft.com/office/drawing/2014/main" id="{AA029807-09F9-CD9C-C820-102CB6AEDD8B}"/>
              </a:ext>
            </a:extLst>
          </p:cNvPr>
          <p:cNvPicPr>
            <a:picLocks noChangeAspect="1"/>
          </p:cNvPicPr>
          <p:nvPr/>
        </p:nvPicPr>
        <p:blipFill>
          <a:blip r:embed="rId3"/>
          <a:stretch>
            <a:fillRect/>
          </a:stretch>
        </p:blipFill>
        <p:spPr>
          <a:xfrm>
            <a:off x="4681809" y="1581130"/>
            <a:ext cx="4280556" cy="2884155"/>
          </a:xfrm>
          <a:prstGeom prst="rect">
            <a:avLst/>
          </a:prstGeom>
        </p:spPr>
      </p:pic>
      <p:cxnSp>
        <p:nvCxnSpPr>
          <p:cNvPr id="16" name="Straight Arrow Connector 15">
            <a:extLst>
              <a:ext uri="{FF2B5EF4-FFF2-40B4-BE49-F238E27FC236}">
                <a16:creationId xmlns:a16="http://schemas.microsoft.com/office/drawing/2014/main" id="{47E06863-7290-A121-B5F5-16F16CCB71E4}"/>
              </a:ext>
            </a:extLst>
          </p:cNvPr>
          <p:cNvCxnSpPr/>
          <p:nvPr/>
        </p:nvCxnSpPr>
        <p:spPr>
          <a:xfrm>
            <a:off x="4809067" y="1772357"/>
            <a:ext cx="0" cy="474133"/>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a:extLst>
              <a:ext uri="{FF2B5EF4-FFF2-40B4-BE49-F238E27FC236}">
                <a16:creationId xmlns:a16="http://schemas.microsoft.com/office/drawing/2014/main" id="{25369558-0651-A1B7-7497-5F092499447A}"/>
              </a:ext>
            </a:extLst>
          </p:cNvPr>
          <p:cNvCxnSpPr>
            <a:cxnSpLocks/>
          </p:cNvCxnSpPr>
          <p:nvPr/>
        </p:nvCxnSpPr>
        <p:spPr>
          <a:xfrm>
            <a:off x="4786842" y="1784000"/>
            <a:ext cx="445911"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pic>
        <p:nvPicPr>
          <p:cNvPr id="23" name="Picture 22">
            <a:extLst>
              <a:ext uri="{FF2B5EF4-FFF2-40B4-BE49-F238E27FC236}">
                <a16:creationId xmlns:a16="http://schemas.microsoft.com/office/drawing/2014/main" id="{C888CD00-A5B9-E0E7-59E6-2F927B3ABBDB}"/>
              </a:ext>
            </a:extLst>
          </p:cNvPr>
          <p:cNvPicPr>
            <a:picLocks noChangeAspect="1"/>
          </p:cNvPicPr>
          <p:nvPr/>
        </p:nvPicPr>
        <p:blipFill>
          <a:blip r:embed="rId4"/>
          <a:stretch>
            <a:fillRect/>
          </a:stretch>
        </p:blipFill>
        <p:spPr>
          <a:xfrm>
            <a:off x="5254978" y="1716831"/>
            <a:ext cx="335845" cy="134338"/>
          </a:xfrm>
          <a:prstGeom prst="rect">
            <a:avLst/>
          </a:prstGeom>
        </p:spPr>
      </p:pic>
      <p:pic>
        <p:nvPicPr>
          <p:cNvPr id="24" name="Picture 23">
            <a:extLst>
              <a:ext uri="{FF2B5EF4-FFF2-40B4-BE49-F238E27FC236}">
                <a16:creationId xmlns:a16="http://schemas.microsoft.com/office/drawing/2014/main" id="{CD1082E3-C1AB-BDDD-92F6-206CC2F9FDEC}"/>
              </a:ext>
            </a:extLst>
          </p:cNvPr>
          <p:cNvPicPr>
            <a:picLocks noChangeAspect="1"/>
          </p:cNvPicPr>
          <p:nvPr/>
        </p:nvPicPr>
        <p:blipFill>
          <a:blip r:embed="rId5"/>
          <a:stretch>
            <a:fillRect/>
          </a:stretch>
        </p:blipFill>
        <p:spPr>
          <a:xfrm>
            <a:off x="4736799" y="2280633"/>
            <a:ext cx="298529" cy="134338"/>
          </a:xfrm>
          <a:prstGeom prst="rect">
            <a:avLst/>
          </a:prstGeom>
        </p:spPr>
      </p:pic>
      <p:sp>
        <p:nvSpPr>
          <p:cNvPr id="25" name="Down Arrow 24">
            <a:extLst>
              <a:ext uri="{FF2B5EF4-FFF2-40B4-BE49-F238E27FC236}">
                <a16:creationId xmlns:a16="http://schemas.microsoft.com/office/drawing/2014/main" id="{0166FE04-0554-BF52-2CCF-742E178DB5E5}"/>
              </a:ext>
            </a:extLst>
          </p:cNvPr>
          <p:cNvSpPr/>
          <p:nvPr/>
        </p:nvSpPr>
        <p:spPr>
          <a:xfrm rot="20701471">
            <a:off x="7058816" y="2651007"/>
            <a:ext cx="123528" cy="428995"/>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206A7D77-13EA-F62B-C19A-1CBA0286F6AA}"/>
              </a:ext>
            </a:extLst>
          </p:cNvPr>
          <p:cNvSpPr/>
          <p:nvPr/>
        </p:nvSpPr>
        <p:spPr>
          <a:xfrm rot="4516028">
            <a:off x="6566480" y="2348637"/>
            <a:ext cx="123528" cy="428995"/>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C35CD2E2-DA1D-CBE4-A2B7-ED81C8C56B78}"/>
              </a:ext>
            </a:extLst>
          </p:cNvPr>
          <p:cNvSpPr/>
          <p:nvPr/>
        </p:nvSpPr>
        <p:spPr>
          <a:xfrm rot="15076766">
            <a:off x="7325410" y="2126541"/>
            <a:ext cx="123528" cy="428995"/>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7E0C98BB-42A0-95E1-FB18-2566C4A72689}"/>
              </a:ext>
            </a:extLst>
          </p:cNvPr>
          <p:cNvCxnSpPr/>
          <p:nvPr/>
        </p:nvCxnSpPr>
        <p:spPr>
          <a:xfrm>
            <a:off x="6063147" y="1716831"/>
            <a:ext cx="10032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19114F-EB19-E747-D01B-9D8689BF36C1}"/>
              </a:ext>
            </a:extLst>
          </p:cNvPr>
          <p:cNvCxnSpPr/>
          <p:nvPr/>
        </p:nvCxnSpPr>
        <p:spPr>
          <a:xfrm>
            <a:off x="6063147" y="1851169"/>
            <a:ext cx="10032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9B1ABBB-34B4-5A80-ACC0-835E1674E087}"/>
              </a:ext>
            </a:extLst>
          </p:cNvPr>
          <p:cNvCxnSpPr/>
          <p:nvPr/>
        </p:nvCxnSpPr>
        <p:spPr>
          <a:xfrm>
            <a:off x="6063147" y="1999729"/>
            <a:ext cx="10032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3BAB577-5F8B-D40E-5517-A3A8FA45F37F}"/>
              </a:ext>
            </a:extLst>
          </p:cNvPr>
          <p:cNvCxnSpPr/>
          <p:nvPr/>
        </p:nvCxnSpPr>
        <p:spPr>
          <a:xfrm>
            <a:off x="6063147" y="2121833"/>
            <a:ext cx="100324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B7E1EB5-2339-B248-BA0A-689834B414A2}"/>
              </a:ext>
            </a:extLst>
          </p:cNvPr>
          <p:cNvSpPr txBox="1"/>
          <p:nvPr/>
        </p:nvSpPr>
        <p:spPr>
          <a:xfrm>
            <a:off x="6268730" y="1753004"/>
            <a:ext cx="553357" cy="307777"/>
          </a:xfrm>
          <a:prstGeom prst="rect">
            <a:avLst/>
          </a:prstGeom>
          <a:noFill/>
        </p:spPr>
        <p:txBody>
          <a:bodyPr wrap="none" rtlCol="0">
            <a:spAutoFit/>
          </a:bodyPr>
          <a:lstStyle/>
          <a:p>
            <a:r>
              <a:rPr lang="en-US">
                <a:solidFill>
                  <a:schemeClr val="bg1"/>
                </a:solidFill>
              </a:rPr>
              <a:t>wind</a:t>
            </a:r>
          </a:p>
        </p:txBody>
      </p:sp>
      <p:sp>
        <p:nvSpPr>
          <p:cNvPr id="34" name="Down Arrow 33">
            <a:extLst>
              <a:ext uri="{FF2B5EF4-FFF2-40B4-BE49-F238E27FC236}">
                <a16:creationId xmlns:a16="http://schemas.microsoft.com/office/drawing/2014/main" id="{EFE9FE70-140F-C17C-E451-945542F4C863}"/>
              </a:ext>
            </a:extLst>
          </p:cNvPr>
          <p:cNvSpPr/>
          <p:nvPr/>
        </p:nvSpPr>
        <p:spPr>
          <a:xfrm>
            <a:off x="8194031" y="1954060"/>
            <a:ext cx="229969" cy="1059014"/>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6E2610C-50A3-4A9E-F283-4600CB5CEC42}"/>
              </a:ext>
            </a:extLst>
          </p:cNvPr>
          <p:cNvSpPr txBox="1"/>
          <p:nvPr/>
        </p:nvSpPr>
        <p:spPr>
          <a:xfrm>
            <a:off x="7932950" y="3023208"/>
            <a:ext cx="752129" cy="307777"/>
          </a:xfrm>
          <a:prstGeom prst="rect">
            <a:avLst/>
          </a:prstGeom>
          <a:noFill/>
        </p:spPr>
        <p:txBody>
          <a:bodyPr wrap="none" rtlCol="0">
            <a:spAutoFit/>
          </a:bodyPr>
          <a:lstStyle/>
          <a:p>
            <a:r>
              <a:rPr lang="en-US">
                <a:solidFill>
                  <a:schemeClr val="bg1"/>
                </a:solidFill>
              </a:rPr>
              <a:t>Gravity</a:t>
            </a:r>
          </a:p>
        </p:txBody>
      </p:sp>
      <p:sp>
        <p:nvSpPr>
          <p:cNvPr id="4" name="TextBox 3">
            <a:extLst>
              <a:ext uri="{FF2B5EF4-FFF2-40B4-BE49-F238E27FC236}">
                <a16:creationId xmlns:a16="http://schemas.microsoft.com/office/drawing/2014/main" id="{D10D3262-AE83-1E95-CDA2-BACF397546AF}"/>
              </a:ext>
            </a:extLst>
          </p:cNvPr>
          <p:cNvSpPr txBox="1"/>
          <p:nvPr/>
        </p:nvSpPr>
        <p:spPr>
          <a:xfrm>
            <a:off x="8576216" y="4871519"/>
            <a:ext cx="567784" cy="276999"/>
          </a:xfrm>
          <a:prstGeom prst="rect">
            <a:avLst/>
          </a:prstGeom>
          <a:noFill/>
        </p:spPr>
        <p:txBody>
          <a:bodyPr wrap="none" rtlCol="0">
            <a:spAutoFit/>
          </a:bodyPr>
          <a:lstStyle/>
          <a:p>
            <a:r>
              <a:rPr lang="en-US" sz="1200" dirty="0"/>
              <a:t>26/34</a:t>
            </a:r>
          </a:p>
        </p:txBody>
      </p:sp>
    </p:spTree>
    <p:extLst>
      <p:ext uri="{BB962C8B-B14F-4D97-AF65-F5344CB8AC3E}">
        <p14:creationId xmlns:p14="http://schemas.microsoft.com/office/powerpoint/2010/main" val="367509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0"/>
                            </p:stCondLst>
                            <p:childTnLst>
                              <p:par>
                                <p:cTn id="42" presetID="32" presetClass="emph" presetSubtype="0" fill="hold" grpId="0" nodeType="afterEffect">
                                  <p:stCondLst>
                                    <p:cond delay="0"/>
                                  </p:stCondLst>
                                  <p:childTnLst>
                                    <p:animRot by="120000">
                                      <p:cBhvr>
                                        <p:cTn id="43" dur="100" fill="hold">
                                          <p:stCondLst>
                                            <p:cond delay="0"/>
                                          </p:stCondLst>
                                        </p:cTn>
                                        <p:tgtEl>
                                          <p:spTgt spid="26"/>
                                        </p:tgtEl>
                                        <p:attrNameLst>
                                          <p:attrName>r</p:attrName>
                                        </p:attrNameLst>
                                      </p:cBhvr>
                                    </p:animRot>
                                    <p:animRot by="-240000">
                                      <p:cBhvr>
                                        <p:cTn id="44" dur="200" fill="hold">
                                          <p:stCondLst>
                                            <p:cond delay="200"/>
                                          </p:stCondLst>
                                        </p:cTn>
                                        <p:tgtEl>
                                          <p:spTgt spid="26"/>
                                        </p:tgtEl>
                                        <p:attrNameLst>
                                          <p:attrName>r</p:attrName>
                                        </p:attrNameLst>
                                      </p:cBhvr>
                                    </p:animRot>
                                    <p:animRot by="240000">
                                      <p:cBhvr>
                                        <p:cTn id="45" dur="200" fill="hold">
                                          <p:stCondLst>
                                            <p:cond delay="400"/>
                                          </p:stCondLst>
                                        </p:cTn>
                                        <p:tgtEl>
                                          <p:spTgt spid="26"/>
                                        </p:tgtEl>
                                        <p:attrNameLst>
                                          <p:attrName>r</p:attrName>
                                        </p:attrNameLst>
                                      </p:cBhvr>
                                    </p:animRot>
                                    <p:animRot by="-240000">
                                      <p:cBhvr>
                                        <p:cTn id="46" dur="200" fill="hold">
                                          <p:stCondLst>
                                            <p:cond delay="600"/>
                                          </p:stCondLst>
                                        </p:cTn>
                                        <p:tgtEl>
                                          <p:spTgt spid="26"/>
                                        </p:tgtEl>
                                        <p:attrNameLst>
                                          <p:attrName>r</p:attrName>
                                        </p:attrNameLst>
                                      </p:cBhvr>
                                    </p:animRot>
                                    <p:animRot by="120000">
                                      <p:cBhvr>
                                        <p:cTn id="47" dur="200" fill="hold">
                                          <p:stCondLst>
                                            <p:cond delay="800"/>
                                          </p:stCondLst>
                                        </p:cTn>
                                        <p:tgtEl>
                                          <p:spTgt spid="26"/>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par>
                          <p:cTn id="52" fill="hold">
                            <p:stCondLst>
                              <p:cond delay="0"/>
                            </p:stCondLst>
                            <p:childTnLst>
                              <p:par>
                                <p:cTn id="53" presetID="32" presetClass="emph" presetSubtype="0" fill="hold" grpId="0" nodeType="afterEffect">
                                  <p:stCondLst>
                                    <p:cond delay="0"/>
                                  </p:stCondLst>
                                  <p:childTnLst>
                                    <p:animRot by="120000">
                                      <p:cBhvr>
                                        <p:cTn id="54" dur="100" fill="hold">
                                          <p:stCondLst>
                                            <p:cond delay="0"/>
                                          </p:stCondLst>
                                        </p:cTn>
                                        <p:tgtEl>
                                          <p:spTgt spid="25"/>
                                        </p:tgtEl>
                                        <p:attrNameLst>
                                          <p:attrName>r</p:attrName>
                                        </p:attrNameLst>
                                      </p:cBhvr>
                                    </p:animRot>
                                    <p:animRot by="-240000">
                                      <p:cBhvr>
                                        <p:cTn id="55" dur="200" fill="hold">
                                          <p:stCondLst>
                                            <p:cond delay="200"/>
                                          </p:stCondLst>
                                        </p:cTn>
                                        <p:tgtEl>
                                          <p:spTgt spid="25"/>
                                        </p:tgtEl>
                                        <p:attrNameLst>
                                          <p:attrName>r</p:attrName>
                                        </p:attrNameLst>
                                      </p:cBhvr>
                                    </p:animRot>
                                    <p:animRot by="240000">
                                      <p:cBhvr>
                                        <p:cTn id="56" dur="200" fill="hold">
                                          <p:stCondLst>
                                            <p:cond delay="400"/>
                                          </p:stCondLst>
                                        </p:cTn>
                                        <p:tgtEl>
                                          <p:spTgt spid="25"/>
                                        </p:tgtEl>
                                        <p:attrNameLst>
                                          <p:attrName>r</p:attrName>
                                        </p:attrNameLst>
                                      </p:cBhvr>
                                    </p:animRot>
                                    <p:animRot by="-240000">
                                      <p:cBhvr>
                                        <p:cTn id="57" dur="200" fill="hold">
                                          <p:stCondLst>
                                            <p:cond delay="600"/>
                                          </p:stCondLst>
                                        </p:cTn>
                                        <p:tgtEl>
                                          <p:spTgt spid="25"/>
                                        </p:tgtEl>
                                        <p:attrNameLst>
                                          <p:attrName>r</p:attrName>
                                        </p:attrNameLst>
                                      </p:cBhvr>
                                    </p:animRot>
                                    <p:animRot by="120000">
                                      <p:cBhvr>
                                        <p:cTn id="58" dur="200" fill="hold">
                                          <p:stCondLst>
                                            <p:cond delay="800"/>
                                          </p:stCondLst>
                                        </p:cTn>
                                        <p:tgtEl>
                                          <p:spTgt spid="25"/>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par>
                          <p:cTn id="63" fill="hold">
                            <p:stCondLst>
                              <p:cond delay="0"/>
                            </p:stCondLst>
                            <p:childTnLst>
                              <p:par>
                                <p:cTn id="64" presetID="32" presetClass="emph" presetSubtype="0" fill="hold" grpId="0" nodeType="afterEffect">
                                  <p:stCondLst>
                                    <p:cond delay="0"/>
                                  </p:stCondLst>
                                  <p:childTnLst>
                                    <p:animRot by="120000">
                                      <p:cBhvr>
                                        <p:cTn id="65" dur="100" fill="hold">
                                          <p:stCondLst>
                                            <p:cond delay="0"/>
                                          </p:stCondLst>
                                        </p:cTn>
                                        <p:tgtEl>
                                          <p:spTgt spid="27"/>
                                        </p:tgtEl>
                                        <p:attrNameLst>
                                          <p:attrName>r</p:attrName>
                                        </p:attrNameLst>
                                      </p:cBhvr>
                                    </p:animRot>
                                    <p:animRot by="-240000">
                                      <p:cBhvr>
                                        <p:cTn id="66" dur="200" fill="hold">
                                          <p:stCondLst>
                                            <p:cond delay="200"/>
                                          </p:stCondLst>
                                        </p:cTn>
                                        <p:tgtEl>
                                          <p:spTgt spid="27"/>
                                        </p:tgtEl>
                                        <p:attrNameLst>
                                          <p:attrName>r</p:attrName>
                                        </p:attrNameLst>
                                      </p:cBhvr>
                                    </p:animRot>
                                    <p:animRot by="240000">
                                      <p:cBhvr>
                                        <p:cTn id="67" dur="200" fill="hold">
                                          <p:stCondLst>
                                            <p:cond delay="400"/>
                                          </p:stCondLst>
                                        </p:cTn>
                                        <p:tgtEl>
                                          <p:spTgt spid="27"/>
                                        </p:tgtEl>
                                        <p:attrNameLst>
                                          <p:attrName>r</p:attrName>
                                        </p:attrNameLst>
                                      </p:cBhvr>
                                    </p:animRot>
                                    <p:animRot by="-240000">
                                      <p:cBhvr>
                                        <p:cTn id="68" dur="200" fill="hold">
                                          <p:stCondLst>
                                            <p:cond delay="600"/>
                                          </p:stCondLst>
                                        </p:cTn>
                                        <p:tgtEl>
                                          <p:spTgt spid="27"/>
                                        </p:tgtEl>
                                        <p:attrNameLst>
                                          <p:attrName>r</p:attrName>
                                        </p:attrNameLst>
                                      </p:cBhvr>
                                    </p:animRot>
                                    <p:animRot by="120000">
                                      <p:cBhvr>
                                        <p:cTn id="69"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33" grpId="0"/>
      <p:bldP spid="34"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79821-3114-322C-88F1-01320FEE3CBC}"/>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Objective</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AC2C896-85AB-E7C6-04CF-97B45513D32A}"/>
              </a:ext>
            </a:extLst>
          </p:cNvPr>
          <p:cNvPicPr>
            <a:picLocks noChangeAspect="1"/>
          </p:cNvPicPr>
          <p:nvPr/>
        </p:nvPicPr>
        <p:blipFill>
          <a:blip r:embed="rId3"/>
          <a:stretch>
            <a:fillRect/>
          </a:stretch>
        </p:blipFill>
        <p:spPr>
          <a:xfrm>
            <a:off x="720000" y="1193499"/>
            <a:ext cx="1280933" cy="1280933"/>
          </a:xfrm>
          <a:prstGeom prst="rect">
            <a:avLst/>
          </a:prstGeom>
        </p:spPr>
      </p:pic>
      <p:pic>
        <p:nvPicPr>
          <p:cNvPr id="12" name="Picture 11" descr="A skull and crossbones in a diamond shape&#10;&#10;Description automatically generated">
            <a:extLst>
              <a:ext uri="{FF2B5EF4-FFF2-40B4-BE49-F238E27FC236}">
                <a16:creationId xmlns:a16="http://schemas.microsoft.com/office/drawing/2014/main" id="{AB032234-F191-29A0-C0FA-FED1D117B5C8}"/>
              </a:ext>
            </a:extLst>
          </p:cNvPr>
          <p:cNvPicPr>
            <a:picLocks noChangeAspect="1"/>
          </p:cNvPicPr>
          <p:nvPr/>
        </p:nvPicPr>
        <p:blipFill>
          <a:blip r:embed="rId4"/>
          <a:stretch>
            <a:fillRect/>
          </a:stretch>
        </p:blipFill>
        <p:spPr>
          <a:xfrm>
            <a:off x="720001" y="3087179"/>
            <a:ext cx="1280932" cy="1280932"/>
          </a:xfrm>
          <a:prstGeom prst="rect">
            <a:avLst/>
          </a:prstGeom>
        </p:spPr>
      </p:pic>
      <p:sp>
        <p:nvSpPr>
          <p:cNvPr id="13" name="TextBox 12">
            <a:extLst>
              <a:ext uri="{FF2B5EF4-FFF2-40B4-BE49-F238E27FC236}">
                <a16:creationId xmlns:a16="http://schemas.microsoft.com/office/drawing/2014/main" id="{21D029D4-C33F-448E-C41F-C7A3B2CEA32B}"/>
              </a:ext>
            </a:extLst>
          </p:cNvPr>
          <p:cNvSpPr txBox="1"/>
          <p:nvPr/>
        </p:nvSpPr>
        <p:spPr>
          <a:xfrm>
            <a:off x="219849" y="2450151"/>
            <a:ext cx="2281233" cy="400110"/>
          </a:xfrm>
          <a:prstGeom prst="rect">
            <a:avLst/>
          </a:prstGeom>
          <a:noFill/>
        </p:spPr>
        <p:txBody>
          <a:bodyPr wrap="square" rtlCol="0">
            <a:spAutoFit/>
          </a:bodyPr>
          <a:lstStyle/>
          <a:p>
            <a:r>
              <a:rPr lang="en-US" sz="2000" b="1" dirty="0">
                <a:solidFill>
                  <a:schemeClr val="accent3">
                    <a:lumMod val="10000"/>
                  </a:schemeClr>
                </a:solidFill>
                <a:latin typeface="Andale Mono" panose="020B0509000000000004" pitchFamily="49" charset="0"/>
                <a:cs typeface="Arima Madurai Bold" pitchFamily="2" charset="77"/>
              </a:rPr>
              <a:t>System Traces</a:t>
            </a:r>
          </a:p>
        </p:txBody>
      </p:sp>
      <p:sp>
        <p:nvSpPr>
          <p:cNvPr id="14" name="TextBox 13">
            <a:extLst>
              <a:ext uri="{FF2B5EF4-FFF2-40B4-BE49-F238E27FC236}">
                <a16:creationId xmlns:a16="http://schemas.microsoft.com/office/drawing/2014/main" id="{8730D74D-845F-DCB6-C714-5D7EAD414542}"/>
              </a:ext>
            </a:extLst>
          </p:cNvPr>
          <p:cNvSpPr txBox="1"/>
          <p:nvPr/>
        </p:nvSpPr>
        <p:spPr>
          <a:xfrm>
            <a:off x="-18061" y="4404974"/>
            <a:ext cx="2892974" cy="400110"/>
          </a:xfrm>
          <a:prstGeom prst="rect">
            <a:avLst/>
          </a:prstGeom>
          <a:noFill/>
        </p:spPr>
        <p:txBody>
          <a:bodyPr wrap="square" rtlCol="0">
            <a:spAutoFit/>
          </a:bodyPr>
          <a:lstStyle/>
          <a:p>
            <a:r>
              <a:rPr lang="en-US" sz="2000" b="1" dirty="0">
                <a:solidFill>
                  <a:schemeClr val="accent3">
                    <a:lumMod val="10000"/>
                  </a:schemeClr>
                </a:solidFill>
                <a:latin typeface="Andale Mono" panose="020B0509000000000004" pitchFamily="49" charset="0"/>
                <a:cs typeface="Arima Madurai Bold" pitchFamily="2" charset="77"/>
              </a:rPr>
              <a:t>Safety Conditions </a:t>
            </a:r>
          </a:p>
        </p:txBody>
      </p:sp>
      <p:sp>
        <p:nvSpPr>
          <p:cNvPr id="17" name="Right Brace 16">
            <a:extLst>
              <a:ext uri="{FF2B5EF4-FFF2-40B4-BE49-F238E27FC236}">
                <a16:creationId xmlns:a16="http://schemas.microsoft.com/office/drawing/2014/main" id="{74EC6D16-EC16-991B-F6A1-5FC3F319A10D}"/>
              </a:ext>
            </a:extLst>
          </p:cNvPr>
          <p:cNvSpPr/>
          <p:nvPr/>
        </p:nvSpPr>
        <p:spPr>
          <a:xfrm>
            <a:off x="2645290" y="1303846"/>
            <a:ext cx="323324" cy="3566666"/>
          </a:xfrm>
          <a:prstGeom prst="rightBrace">
            <a:avLst>
              <a:gd name="adj1" fmla="val 8333"/>
              <a:gd name="adj2" fmla="val 47728"/>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A yellow gear with a wrench and a warning sign&#10;&#10;Description automatically generated">
            <a:extLst>
              <a:ext uri="{FF2B5EF4-FFF2-40B4-BE49-F238E27FC236}">
                <a16:creationId xmlns:a16="http://schemas.microsoft.com/office/drawing/2014/main" id="{B33A4DF2-6D12-5CFD-094E-6658DE55ECF3}"/>
              </a:ext>
            </a:extLst>
          </p:cNvPr>
          <p:cNvPicPr>
            <a:picLocks noChangeAspect="1"/>
          </p:cNvPicPr>
          <p:nvPr/>
        </p:nvPicPr>
        <p:blipFill>
          <a:blip r:embed="rId5"/>
          <a:stretch>
            <a:fillRect/>
          </a:stretch>
        </p:blipFill>
        <p:spPr>
          <a:xfrm>
            <a:off x="4177549" y="2219763"/>
            <a:ext cx="1665066" cy="1665066"/>
          </a:xfrm>
          <a:prstGeom prst="rect">
            <a:avLst/>
          </a:prstGeom>
        </p:spPr>
      </p:pic>
      <p:sp>
        <p:nvSpPr>
          <p:cNvPr id="20" name="Right Arrow 19">
            <a:extLst>
              <a:ext uri="{FF2B5EF4-FFF2-40B4-BE49-F238E27FC236}">
                <a16:creationId xmlns:a16="http://schemas.microsoft.com/office/drawing/2014/main" id="{1CB2D57E-03DE-2F6E-E3DD-F063D95D5AF1}"/>
              </a:ext>
            </a:extLst>
          </p:cNvPr>
          <p:cNvSpPr/>
          <p:nvPr/>
        </p:nvSpPr>
        <p:spPr>
          <a:xfrm>
            <a:off x="3112823" y="2571750"/>
            <a:ext cx="929968" cy="96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F6D8022-27CA-6017-82FE-205A518CD6A6}"/>
              </a:ext>
            </a:extLst>
          </p:cNvPr>
          <p:cNvSpPr txBox="1"/>
          <p:nvPr/>
        </p:nvSpPr>
        <p:spPr>
          <a:xfrm>
            <a:off x="4338593" y="4020894"/>
            <a:ext cx="1342977" cy="400110"/>
          </a:xfrm>
          <a:prstGeom prst="rect">
            <a:avLst/>
          </a:prstGeom>
          <a:noFill/>
        </p:spPr>
        <p:txBody>
          <a:bodyPr wrap="square" rtlCol="0">
            <a:spAutoFit/>
          </a:bodyPr>
          <a:lstStyle/>
          <a:p>
            <a:r>
              <a:rPr lang="en-US" sz="2000" b="1" dirty="0">
                <a:solidFill>
                  <a:schemeClr val="accent3">
                    <a:lumMod val="10000"/>
                  </a:schemeClr>
                </a:solidFill>
                <a:latin typeface="Andale Mono" panose="020B0509000000000004" pitchFamily="49" charset="0"/>
                <a:cs typeface="Arima Madurai Bold" pitchFamily="2" charset="77"/>
              </a:rPr>
              <a:t>Failure</a:t>
            </a:r>
          </a:p>
        </p:txBody>
      </p:sp>
      <p:sp>
        <p:nvSpPr>
          <p:cNvPr id="23" name="Right Arrow 22">
            <a:extLst>
              <a:ext uri="{FF2B5EF4-FFF2-40B4-BE49-F238E27FC236}">
                <a16:creationId xmlns:a16="http://schemas.microsoft.com/office/drawing/2014/main" id="{968B6ECB-B6DD-65EA-FC93-37025F15ECFC}"/>
              </a:ext>
            </a:extLst>
          </p:cNvPr>
          <p:cNvSpPr/>
          <p:nvPr/>
        </p:nvSpPr>
        <p:spPr>
          <a:xfrm>
            <a:off x="5977373" y="2571750"/>
            <a:ext cx="929968" cy="96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D8F818A-A5E7-E5D4-DE00-2F434A357380}"/>
              </a:ext>
            </a:extLst>
          </p:cNvPr>
          <p:cNvSpPr/>
          <p:nvPr/>
        </p:nvSpPr>
        <p:spPr>
          <a:xfrm>
            <a:off x="7042099" y="2416623"/>
            <a:ext cx="1997729" cy="1271346"/>
          </a:xfrm>
          <a:prstGeom prst="roundRect">
            <a:avLst/>
          </a:prstGeom>
          <a:noFill/>
          <a:ln w="635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dirty="0"/>
              <a:t>Actual Cause of</a:t>
            </a:r>
            <a:br>
              <a:rPr lang="en-US" sz="2000" dirty="0"/>
            </a:br>
            <a:r>
              <a:rPr lang="en-US" sz="2000" dirty="0"/>
              <a:t>Failure</a:t>
            </a:r>
          </a:p>
        </p:txBody>
      </p:sp>
      <p:sp>
        <p:nvSpPr>
          <p:cNvPr id="4" name="TextBox 3">
            <a:extLst>
              <a:ext uri="{FF2B5EF4-FFF2-40B4-BE49-F238E27FC236}">
                <a16:creationId xmlns:a16="http://schemas.microsoft.com/office/drawing/2014/main" id="{1A20653B-F6B9-94AC-315F-45EACEF93410}"/>
              </a:ext>
            </a:extLst>
          </p:cNvPr>
          <p:cNvSpPr txBox="1"/>
          <p:nvPr/>
        </p:nvSpPr>
        <p:spPr>
          <a:xfrm>
            <a:off x="8661176" y="4870512"/>
            <a:ext cx="482824" cy="276999"/>
          </a:xfrm>
          <a:prstGeom prst="rect">
            <a:avLst/>
          </a:prstGeom>
          <a:noFill/>
        </p:spPr>
        <p:txBody>
          <a:bodyPr wrap="none" rtlCol="0">
            <a:spAutoFit/>
          </a:bodyPr>
          <a:lstStyle/>
          <a:p>
            <a:r>
              <a:rPr lang="en-US" sz="1200" dirty="0"/>
              <a:t>2/34</a:t>
            </a:r>
          </a:p>
        </p:txBody>
      </p:sp>
    </p:spTree>
    <p:extLst>
      <p:ext uri="{BB962C8B-B14F-4D97-AF65-F5344CB8AC3E}">
        <p14:creationId xmlns:p14="http://schemas.microsoft.com/office/powerpoint/2010/main" val="97346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P spid="20" grpId="0" animBg="1"/>
      <p:bldP spid="21" grpId="0"/>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740A4-B001-516E-342E-71C9EE49E3CE}"/>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Study : Lunar Lander</a:t>
            </a:r>
          </a:p>
        </p:txBody>
      </p:sp>
      <p:pic>
        <p:nvPicPr>
          <p:cNvPr id="6" name="Picture 5">
            <a:extLst>
              <a:ext uri="{FF2B5EF4-FFF2-40B4-BE49-F238E27FC236}">
                <a16:creationId xmlns:a16="http://schemas.microsoft.com/office/drawing/2014/main" id="{C2850FF9-2685-36F3-6D6A-5D9028ABBB62}"/>
              </a:ext>
            </a:extLst>
          </p:cNvPr>
          <p:cNvPicPr>
            <a:picLocks noChangeAspect="1"/>
          </p:cNvPicPr>
          <p:nvPr/>
        </p:nvPicPr>
        <p:blipFill>
          <a:blip r:embed="rId3"/>
          <a:srcRect l="-147" t="47691" r="47431"/>
          <a:stretch/>
        </p:blipFill>
        <p:spPr>
          <a:xfrm>
            <a:off x="2591118" y="1261876"/>
            <a:ext cx="3961763" cy="3794760"/>
          </a:xfrm>
          <a:prstGeom prst="rect">
            <a:avLst/>
          </a:prstGeom>
          <a:solidFill>
            <a:schemeClr val="bg1"/>
          </a:solidFill>
        </p:spPr>
      </p:pic>
      <p:pic>
        <p:nvPicPr>
          <p:cNvPr id="10" name="Picture 9" descr="A colorful lines with black text&#10;&#10;Description automatically generated with medium confidence">
            <a:extLst>
              <a:ext uri="{FF2B5EF4-FFF2-40B4-BE49-F238E27FC236}">
                <a16:creationId xmlns:a16="http://schemas.microsoft.com/office/drawing/2014/main" id="{F55241DE-86A3-E1A1-E1A7-2E11699F6A6E}"/>
              </a:ext>
            </a:extLst>
          </p:cNvPr>
          <p:cNvPicPr>
            <a:picLocks noChangeAspect="1"/>
          </p:cNvPicPr>
          <p:nvPr/>
        </p:nvPicPr>
        <p:blipFill>
          <a:blip r:embed="rId4"/>
          <a:srcRect l="1291" t="2281" r="1964" b="2004"/>
          <a:stretch/>
        </p:blipFill>
        <p:spPr>
          <a:xfrm>
            <a:off x="6717073" y="2435057"/>
            <a:ext cx="1894158" cy="1325032"/>
          </a:xfrm>
          <a:prstGeom prst="rect">
            <a:avLst/>
          </a:prstGeom>
        </p:spPr>
      </p:pic>
      <p:sp>
        <p:nvSpPr>
          <p:cNvPr id="11" name="Oval 10">
            <a:extLst>
              <a:ext uri="{FF2B5EF4-FFF2-40B4-BE49-F238E27FC236}">
                <a16:creationId xmlns:a16="http://schemas.microsoft.com/office/drawing/2014/main" id="{958B169D-C47C-2AAD-322B-56F0DFB6652B}"/>
              </a:ext>
            </a:extLst>
          </p:cNvPr>
          <p:cNvSpPr/>
          <p:nvPr/>
        </p:nvSpPr>
        <p:spPr>
          <a:xfrm>
            <a:off x="5874244" y="1993064"/>
            <a:ext cx="438949" cy="416135"/>
          </a:xfrm>
          <a:prstGeom prst="ellipse">
            <a:avLst/>
          </a:prstGeom>
          <a:solidFill>
            <a:srgbClr val="00B050">
              <a:alpha val="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2A58D54-F11C-4687-6807-2E1153214AC7}"/>
              </a:ext>
            </a:extLst>
          </p:cNvPr>
          <p:cNvSpPr/>
          <p:nvPr/>
        </p:nvSpPr>
        <p:spPr>
          <a:xfrm flipV="1">
            <a:off x="3022448" y="4747213"/>
            <a:ext cx="3416680" cy="175754"/>
          </a:xfrm>
          <a:prstGeom prst="roundRect">
            <a:avLst/>
          </a:prstGeom>
          <a:solidFill>
            <a:srgbClr val="FFFF00">
              <a:alpha val="29965"/>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DD5A05-78EF-7691-6C78-ECE2B3C317DA}"/>
              </a:ext>
            </a:extLst>
          </p:cNvPr>
          <p:cNvSpPr txBox="1"/>
          <p:nvPr/>
        </p:nvSpPr>
        <p:spPr>
          <a:xfrm>
            <a:off x="8576216" y="4871519"/>
            <a:ext cx="567784" cy="276999"/>
          </a:xfrm>
          <a:prstGeom prst="rect">
            <a:avLst/>
          </a:prstGeom>
          <a:noFill/>
        </p:spPr>
        <p:txBody>
          <a:bodyPr wrap="none" rtlCol="0">
            <a:spAutoFit/>
          </a:bodyPr>
          <a:lstStyle/>
          <a:p>
            <a:r>
              <a:rPr lang="en-US" sz="1200" dirty="0"/>
              <a:t>27/34</a:t>
            </a:r>
          </a:p>
        </p:txBody>
      </p:sp>
      <p:sp>
        <p:nvSpPr>
          <p:cNvPr id="4" name="TextBox 3">
            <a:extLst>
              <a:ext uri="{FF2B5EF4-FFF2-40B4-BE49-F238E27FC236}">
                <a16:creationId xmlns:a16="http://schemas.microsoft.com/office/drawing/2014/main" id="{2922273D-A38C-2664-DE3F-7B4307B06AAA}"/>
              </a:ext>
            </a:extLst>
          </p:cNvPr>
          <p:cNvSpPr txBox="1"/>
          <p:nvPr/>
        </p:nvSpPr>
        <p:spPr>
          <a:xfrm>
            <a:off x="5210197" y="1442804"/>
            <a:ext cx="1424780" cy="369332"/>
          </a:xfrm>
          <a:prstGeom prst="rect">
            <a:avLst/>
          </a:prstGeom>
          <a:noFill/>
        </p:spPr>
        <p:txBody>
          <a:bodyPr wrap="square" rtlCol="0">
            <a:spAutoFit/>
          </a:bodyPr>
          <a:lstStyle/>
          <a:p>
            <a:r>
              <a:rPr lang="en-US" sz="1800" b="1" dirty="0">
                <a:solidFill>
                  <a:schemeClr val="bg2"/>
                </a:solidFill>
                <a:latin typeface="Aharoni" panose="02010803020104030203" pitchFamily="2" charset="-79"/>
                <a:cs typeface="Aharoni" panose="02010803020104030203" pitchFamily="2" charset="-79"/>
              </a:rPr>
              <a:t>Timeout!</a:t>
            </a:r>
          </a:p>
        </p:txBody>
      </p:sp>
      <p:sp>
        <p:nvSpPr>
          <p:cNvPr id="8" name="TextBox 7">
            <a:extLst>
              <a:ext uri="{FF2B5EF4-FFF2-40B4-BE49-F238E27FC236}">
                <a16:creationId xmlns:a16="http://schemas.microsoft.com/office/drawing/2014/main" id="{83B673BB-D64C-7ED5-78C8-4931507A8EDD}"/>
              </a:ext>
            </a:extLst>
          </p:cNvPr>
          <p:cNvSpPr txBox="1"/>
          <p:nvPr/>
        </p:nvSpPr>
        <p:spPr>
          <a:xfrm>
            <a:off x="3785417" y="1357059"/>
            <a:ext cx="1424780" cy="369332"/>
          </a:xfrm>
          <a:prstGeom prst="rect">
            <a:avLst/>
          </a:prstGeom>
          <a:noFill/>
        </p:spPr>
        <p:txBody>
          <a:bodyPr wrap="square" rtlCol="0">
            <a:spAutoFit/>
          </a:bodyPr>
          <a:lstStyle/>
          <a:p>
            <a:r>
              <a:rPr lang="en-US" sz="1800" b="1" dirty="0">
                <a:solidFill>
                  <a:schemeClr val="bg2"/>
                </a:solidFill>
                <a:latin typeface="Aharoni" panose="02010803020104030203" pitchFamily="2" charset="-79"/>
                <a:cs typeface="Aharoni" panose="02010803020104030203" pitchFamily="2" charset="-79"/>
              </a:rPr>
              <a:t>Timeout!</a:t>
            </a:r>
          </a:p>
        </p:txBody>
      </p:sp>
    </p:spTree>
    <p:extLst>
      <p:ext uri="{BB962C8B-B14F-4D97-AF65-F5344CB8AC3E}">
        <p14:creationId xmlns:p14="http://schemas.microsoft.com/office/powerpoint/2010/main" val="42468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21EC8-D9D4-E285-2482-073ADB76A06B}"/>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Study : F-16 Autopilot Simulator </a:t>
            </a:r>
          </a:p>
        </p:txBody>
      </p:sp>
      <p:sp>
        <p:nvSpPr>
          <p:cNvPr id="4" name="Text Placeholder 1">
            <a:extLst>
              <a:ext uri="{FF2B5EF4-FFF2-40B4-BE49-F238E27FC236}">
                <a16:creationId xmlns:a16="http://schemas.microsoft.com/office/drawing/2014/main" id="{754EDBF9-45F1-9008-F6D8-18B34E6A9CDD}"/>
              </a:ext>
            </a:extLst>
          </p:cNvPr>
          <p:cNvSpPr>
            <a:spLocks noGrp="1"/>
          </p:cNvSpPr>
          <p:nvPr>
            <p:ph type="body" idx="1"/>
          </p:nvPr>
        </p:nvSpPr>
        <p:spPr>
          <a:xfrm>
            <a:off x="720000" y="1358821"/>
            <a:ext cx="3496208" cy="3436866"/>
          </a:xfrm>
        </p:spPr>
        <p:txBody>
          <a:bodyPr anchor="t"/>
          <a:lstStyle/>
          <a:p>
            <a:pPr marL="323850" indent="-171450">
              <a:buFont typeface="Arial" panose="020B0604020202020204" pitchFamily="34" charset="0"/>
              <a:buChar char="•"/>
            </a:pPr>
            <a:r>
              <a:rPr lang="en-US" sz="1600" b="1" dirty="0">
                <a:solidFill>
                  <a:schemeClr val="accent1"/>
                </a:solidFill>
                <a:latin typeface="+mn-lt"/>
              </a:rPr>
              <a:t>First Scenario: </a:t>
            </a:r>
            <a:r>
              <a:rPr lang="en-US" sz="1600" dirty="0">
                <a:solidFill>
                  <a:schemeClr val="accent1"/>
                </a:solidFill>
                <a:latin typeface="+mn-lt"/>
              </a:rPr>
              <a:t>The F-16 autopilot attempts to adjust the altitude within a specific timeline.</a:t>
            </a:r>
          </a:p>
          <a:p>
            <a:pPr marL="323850" indent="-171450">
              <a:buFont typeface="Arial" panose="020B0604020202020204" pitchFamily="34" charset="0"/>
              <a:buChar char="•"/>
            </a:pPr>
            <a:endParaRPr lang="en-US" sz="1600" dirty="0">
              <a:solidFill>
                <a:schemeClr val="accent1"/>
              </a:solidFill>
              <a:latin typeface="+mn-lt"/>
            </a:endParaRPr>
          </a:p>
          <a:p>
            <a:pPr marL="895350" lvl="1" indent="-285750">
              <a:buFont typeface="Courier New" panose="02070309020205020404" pitchFamily="49" charset="0"/>
              <a:buChar char="o"/>
            </a:pPr>
            <a:r>
              <a:rPr lang="en-US" sz="1600" dirty="0">
                <a:solidFill>
                  <a:schemeClr val="accent1"/>
                </a:solidFill>
                <a:latin typeface="+mn-lt"/>
              </a:rPr>
              <a:t>State Space: Altitude, airspeed, pitch</a:t>
            </a:r>
            <a:r>
              <a:rPr lang="en-US" sz="1600" dirty="0">
                <a:solidFill>
                  <a:schemeClr val="accent1"/>
                </a:solidFill>
              </a:rPr>
              <a:t>, </a:t>
            </a:r>
            <a:r>
              <a:rPr lang="en-US" sz="1600" dirty="0" err="1">
                <a:solidFill>
                  <a:schemeClr val="accent1"/>
                </a:solidFill>
              </a:rPr>
              <a:t>AoA</a:t>
            </a:r>
            <a:r>
              <a:rPr lang="en-US" sz="1600" dirty="0">
                <a:solidFill>
                  <a:schemeClr val="accent1"/>
                </a:solidFill>
                <a:latin typeface="+mn-lt"/>
              </a:rPr>
              <a:t>, and power–lag</a:t>
            </a:r>
          </a:p>
          <a:p>
            <a:pPr marL="895350" lvl="1" indent="-285750">
              <a:buFont typeface="Courier New" panose="02070309020205020404" pitchFamily="49" charset="0"/>
              <a:buChar char="o"/>
            </a:pPr>
            <a:r>
              <a:rPr lang="en-US" sz="1600" dirty="0">
                <a:solidFill>
                  <a:schemeClr val="accent1"/>
                </a:solidFill>
                <a:latin typeface="+mn-lt"/>
              </a:rPr>
              <a:t>Action space: Adjusting the throttle and changing the elevators.</a:t>
            </a:r>
          </a:p>
        </p:txBody>
      </p:sp>
      <p:pic>
        <p:nvPicPr>
          <p:cNvPr id="5" name="Picture 4">
            <a:extLst>
              <a:ext uri="{FF2B5EF4-FFF2-40B4-BE49-F238E27FC236}">
                <a16:creationId xmlns:a16="http://schemas.microsoft.com/office/drawing/2014/main" id="{EB22A208-4923-BDE9-C52E-01E85D2A59E6}"/>
              </a:ext>
            </a:extLst>
          </p:cNvPr>
          <p:cNvPicPr>
            <a:picLocks noChangeAspect="1"/>
          </p:cNvPicPr>
          <p:nvPr/>
        </p:nvPicPr>
        <p:blipFill>
          <a:blip r:embed="rId3"/>
          <a:stretch>
            <a:fillRect/>
          </a:stretch>
        </p:blipFill>
        <p:spPr>
          <a:xfrm>
            <a:off x="5196212" y="3275187"/>
            <a:ext cx="2469000" cy="1782613"/>
          </a:xfrm>
          <a:prstGeom prst="rect">
            <a:avLst/>
          </a:prstGeom>
        </p:spPr>
      </p:pic>
      <p:sp>
        <p:nvSpPr>
          <p:cNvPr id="6" name="Oval 5">
            <a:extLst>
              <a:ext uri="{FF2B5EF4-FFF2-40B4-BE49-F238E27FC236}">
                <a16:creationId xmlns:a16="http://schemas.microsoft.com/office/drawing/2014/main" id="{81D6AE79-1A41-ABEF-1EB7-8766C20730CF}"/>
              </a:ext>
            </a:extLst>
          </p:cNvPr>
          <p:cNvSpPr/>
          <p:nvPr/>
        </p:nvSpPr>
        <p:spPr>
          <a:xfrm>
            <a:off x="5417559" y="3830504"/>
            <a:ext cx="640627" cy="929612"/>
          </a:xfrm>
          <a:prstGeom prst="ellipse">
            <a:avLst/>
          </a:prstGeom>
          <a:solidFill>
            <a:srgbClr val="00B05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0839677-BE96-B4E6-F70D-2E65E4C93D7D}"/>
              </a:ext>
            </a:extLst>
          </p:cNvPr>
          <p:cNvCxnSpPr>
            <a:cxnSpLocks/>
          </p:cNvCxnSpPr>
          <p:nvPr/>
        </p:nvCxnSpPr>
        <p:spPr>
          <a:xfrm flipV="1">
            <a:off x="4960757" y="1303157"/>
            <a:ext cx="0" cy="1774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344D448-4FE4-6C27-4607-9F2E579F1748}"/>
              </a:ext>
            </a:extLst>
          </p:cNvPr>
          <p:cNvCxnSpPr>
            <a:cxnSpLocks/>
          </p:cNvCxnSpPr>
          <p:nvPr/>
        </p:nvCxnSpPr>
        <p:spPr>
          <a:xfrm>
            <a:off x="4960757" y="3077254"/>
            <a:ext cx="3274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321A66-66FE-78E1-ED3F-0BFFB9F56D3E}"/>
              </a:ext>
            </a:extLst>
          </p:cNvPr>
          <p:cNvPicPr>
            <a:picLocks noChangeAspect="1"/>
          </p:cNvPicPr>
          <p:nvPr/>
        </p:nvPicPr>
        <p:blipFill>
          <a:blip r:embed="rId4"/>
          <a:stretch>
            <a:fillRect/>
          </a:stretch>
        </p:blipFill>
        <p:spPr>
          <a:xfrm rot="-1500000" flipH="1">
            <a:off x="5038027" y="2058911"/>
            <a:ext cx="793489" cy="482364"/>
          </a:xfrm>
          <a:prstGeom prst="rect">
            <a:avLst/>
          </a:prstGeom>
        </p:spPr>
      </p:pic>
      <p:cxnSp>
        <p:nvCxnSpPr>
          <p:cNvPr id="16" name="Straight Connector 15">
            <a:extLst>
              <a:ext uri="{FF2B5EF4-FFF2-40B4-BE49-F238E27FC236}">
                <a16:creationId xmlns:a16="http://schemas.microsoft.com/office/drawing/2014/main" id="{C22647F3-1C26-2208-C51C-903C3583CC7C}"/>
              </a:ext>
            </a:extLst>
          </p:cNvPr>
          <p:cNvCxnSpPr>
            <a:cxnSpLocks/>
            <a:stCxn id="13" idx="1"/>
            <a:endCxn id="25" idx="0"/>
          </p:cNvCxnSpPr>
          <p:nvPr/>
        </p:nvCxnSpPr>
        <p:spPr>
          <a:xfrm flipV="1">
            <a:off x="5794344" y="1308632"/>
            <a:ext cx="1980794" cy="82379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5F2C272B-C141-6BDB-95C3-1CCDF7D8DAA2}"/>
              </a:ext>
            </a:extLst>
          </p:cNvPr>
          <p:cNvSpPr/>
          <p:nvPr/>
        </p:nvSpPr>
        <p:spPr>
          <a:xfrm>
            <a:off x="7775138" y="1308632"/>
            <a:ext cx="353627" cy="1768615"/>
          </a:xfrm>
          <a:custGeom>
            <a:avLst/>
            <a:gdLst>
              <a:gd name="connsiteX0" fmla="*/ 0 w 353627"/>
              <a:gd name="connsiteY0" fmla="*/ 0 h 1368863"/>
              <a:gd name="connsiteX1" fmla="*/ 339478 w 353627"/>
              <a:gd name="connsiteY1" fmla="*/ 542070 h 1368863"/>
              <a:gd name="connsiteX2" fmla="*/ 257346 w 353627"/>
              <a:gd name="connsiteY2" fmla="*/ 1368863 h 1368863"/>
            </a:gdLst>
            <a:ahLst/>
            <a:cxnLst>
              <a:cxn ang="0">
                <a:pos x="connsiteX0" y="connsiteY0"/>
              </a:cxn>
              <a:cxn ang="0">
                <a:pos x="connsiteX1" y="connsiteY1"/>
              </a:cxn>
              <a:cxn ang="0">
                <a:pos x="connsiteX2" y="connsiteY2"/>
              </a:cxn>
            </a:cxnLst>
            <a:rect l="l" t="t" r="r" b="b"/>
            <a:pathLst>
              <a:path w="353627" h="1368863">
                <a:moveTo>
                  <a:pt x="0" y="0"/>
                </a:moveTo>
                <a:cubicBezTo>
                  <a:pt x="148293" y="156963"/>
                  <a:pt x="296587" y="313926"/>
                  <a:pt x="339478" y="542070"/>
                </a:cubicBezTo>
                <a:cubicBezTo>
                  <a:pt x="382369" y="770214"/>
                  <a:pt x="319857" y="1069538"/>
                  <a:pt x="257346" y="1368863"/>
                </a:cubicBezTo>
              </a:path>
            </a:pathLst>
          </a:custGeom>
          <a:noFill/>
          <a:ln>
            <a:solidFill>
              <a:schemeClr val="bg2"/>
            </a:solidFill>
            <a:headEnd type="triangle"/>
            <a:tailEnd type="triangle" w="sm"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6" name="TextBox 25">
            <a:extLst>
              <a:ext uri="{FF2B5EF4-FFF2-40B4-BE49-F238E27FC236}">
                <a16:creationId xmlns:a16="http://schemas.microsoft.com/office/drawing/2014/main" id="{F0598630-237D-0FE9-883C-252F7AAE4547}"/>
              </a:ext>
            </a:extLst>
          </p:cNvPr>
          <p:cNvSpPr txBox="1"/>
          <p:nvPr/>
        </p:nvSpPr>
        <p:spPr>
          <a:xfrm>
            <a:off x="8011959" y="1467415"/>
            <a:ext cx="1132041" cy="276999"/>
          </a:xfrm>
          <a:prstGeom prst="rect">
            <a:avLst/>
          </a:prstGeom>
          <a:noFill/>
        </p:spPr>
        <p:txBody>
          <a:bodyPr wrap="none" rtlCol="0">
            <a:spAutoFit/>
          </a:bodyPr>
          <a:lstStyle/>
          <a:p>
            <a:r>
              <a:rPr lang="en-US" sz="1200">
                <a:solidFill>
                  <a:schemeClr val="bg2"/>
                </a:solidFill>
              </a:rPr>
              <a:t>Angle of Pitch</a:t>
            </a:r>
          </a:p>
        </p:txBody>
      </p:sp>
      <p:cxnSp>
        <p:nvCxnSpPr>
          <p:cNvPr id="28" name="Straight Connector 27">
            <a:extLst>
              <a:ext uri="{FF2B5EF4-FFF2-40B4-BE49-F238E27FC236}">
                <a16:creationId xmlns:a16="http://schemas.microsoft.com/office/drawing/2014/main" id="{A87060CD-3D86-E66D-477E-00E8D2F15D96}"/>
              </a:ext>
            </a:extLst>
          </p:cNvPr>
          <p:cNvCxnSpPr>
            <a:cxnSpLocks/>
            <a:stCxn id="13" idx="1"/>
            <a:endCxn id="25" idx="1"/>
          </p:cNvCxnSpPr>
          <p:nvPr/>
        </p:nvCxnSpPr>
        <p:spPr>
          <a:xfrm flipV="1">
            <a:off x="5794344" y="2009004"/>
            <a:ext cx="2320272" cy="123418"/>
          </a:xfrm>
          <a:prstGeom prst="line">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59185BA-0DD5-C5AA-84A7-8CC61E4A9A0F}"/>
              </a:ext>
            </a:extLst>
          </p:cNvPr>
          <p:cNvSpPr txBox="1"/>
          <p:nvPr/>
        </p:nvSpPr>
        <p:spPr>
          <a:xfrm>
            <a:off x="5864692" y="2084134"/>
            <a:ext cx="1132041" cy="246221"/>
          </a:xfrm>
          <a:prstGeom prst="rect">
            <a:avLst/>
          </a:prstGeom>
          <a:noFill/>
        </p:spPr>
        <p:txBody>
          <a:bodyPr wrap="square" rtlCol="0">
            <a:spAutoFit/>
          </a:bodyPr>
          <a:lstStyle/>
          <a:p>
            <a:r>
              <a:rPr lang="en-US" sz="1000"/>
              <a:t>Flight path</a:t>
            </a:r>
          </a:p>
        </p:txBody>
      </p:sp>
      <p:sp>
        <p:nvSpPr>
          <p:cNvPr id="30" name="Freeform 29">
            <a:extLst>
              <a:ext uri="{FF2B5EF4-FFF2-40B4-BE49-F238E27FC236}">
                <a16:creationId xmlns:a16="http://schemas.microsoft.com/office/drawing/2014/main" id="{B5D6CD89-6159-253C-CEAE-AFD93863FEDF}"/>
              </a:ext>
            </a:extLst>
          </p:cNvPr>
          <p:cNvSpPr/>
          <p:nvPr/>
        </p:nvSpPr>
        <p:spPr>
          <a:xfrm>
            <a:off x="7687530" y="1363387"/>
            <a:ext cx="131412" cy="656864"/>
          </a:xfrm>
          <a:custGeom>
            <a:avLst/>
            <a:gdLst>
              <a:gd name="connsiteX0" fmla="*/ 0 w 110022"/>
              <a:gd name="connsiteY0" fmla="*/ 0 h 240920"/>
              <a:gd name="connsiteX1" fmla="*/ 98558 w 110022"/>
              <a:gd name="connsiteY1" fmla="*/ 82132 h 240920"/>
              <a:gd name="connsiteX2" fmla="*/ 104033 w 110022"/>
              <a:gd name="connsiteY2" fmla="*/ 240920 h 240920"/>
            </a:gdLst>
            <a:ahLst/>
            <a:cxnLst>
              <a:cxn ang="0">
                <a:pos x="connsiteX0" y="connsiteY0"/>
              </a:cxn>
              <a:cxn ang="0">
                <a:pos x="connsiteX1" y="connsiteY1"/>
              </a:cxn>
              <a:cxn ang="0">
                <a:pos x="connsiteX2" y="connsiteY2"/>
              </a:cxn>
            </a:cxnLst>
            <a:rect l="l" t="t" r="r" b="b"/>
            <a:pathLst>
              <a:path w="110022" h="240920">
                <a:moveTo>
                  <a:pt x="0" y="0"/>
                </a:moveTo>
                <a:cubicBezTo>
                  <a:pt x="40609" y="20989"/>
                  <a:pt x="81219" y="41979"/>
                  <a:pt x="98558" y="82132"/>
                </a:cubicBezTo>
                <a:cubicBezTo>
                  <a:pt x="115897" y="122285"/>
                  <a:pt x="109965" y="181602"/>
                  <a:pt x="104033" y="240920"/>
                </a:cubicBezTo>
              </a:path>
            </a:pathLst>
          </a:custGeom>
          <a:noFill/>
          <a:ln>
            <a:solidFill>
              <a:srgbClr val="075063"/>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1505EC-A5B9-3BB3-0FF2-3C34350C6C81}"/>
              </a:ext>
            </a:extLst>
          </p:cNvPr>
          <p:cNvSpPr txBox="1"/>
          <p:nvPr/>
        </p:nvSpPr>
        <p:spPr>
          <a:xfrm>
            <a:off x="6582402" y="1743252"/>
            <a:ext cx="1385753" cy="276999"/>
          </a:xfrm>
          <a:prstGeom prst="rect">
            <a:avLst/>
          </a:prstGeom>
          <a:noFill/>
        </p:spPr>
        <p:txBody>
          <a:bodyPr wrap="square" rtlCol="0">
            <a:spAutoFit/>
          </a:bodyPr>
          <a:lstStyle/>
          <a:p>
            <a:r>
              <a:rPr lang="en-US" sz="1200">
                <a:solidFill>
                  <a:srgbClr val="075063"/>
                </a:solidFill>
              </a:rPr>
              <a:t>Angle of Attack</a:t>
            </a:r>
          </a:p>
        </p:txBody>
      </p:sp>
      <p:sp>
        <p:nvSpPr>
          <p:cNvPr id="46" name="TextBox 45">
            <a:extLst>
              <a:ext uri="{FF2B5EF4-FFF2-40B4-BE49-F238E27FC236}">
                <a16:creationId xmlns:a16="http://schemas.microsoft.com/office/drawing/2014/main" id="{7DAB3B0F-F19D-D3CC-EFE6-29F5CEB1880C}"/>
              </a:ext>
            </a:extLst>
          </p:cNvPr>
          <p:cNvSpPr txBox="1"/>
          <p:nvPr/>
        </p:nvSpPr>
        <p:spPr>
          <a:xfrm>
            <a:off x="720000" y="4669866"/>
            <a:ext cx="4473925" cy="584775"/>
          </a:xfrm>
          <a:prstGeom prst="rect">
            <a:avLst/>
          </a:prstGeom>
          <a:noFill/>
        </p:spPr>
        <p:txBody>
          <a:bodyPr wrap="square">
            <a:spAutoFit/>
          </a:bodyPr>
          <a:lstStyle/>
          <a:p>
            <a:r>
              <a:rPr lang="en-US" sz="800"/>
              <a:t>P. </a:t>
            </a:r>
            <a:r>
              <a:rPr lang="en-US" sz="800" err="1"/>
              <a:t>Heidlauf</a:t>
            </a:r>
            <a:r>
              <a:rPr lang="en-US" sz="800"/>
              <a:t>, A. Collins, M. </a:t>
            </a:r>
            <a:r>
              <a:rPr lang="en-US" sz="800" err="1"/>
              <a:t>Bolender</a:t>
            </a:r>
            <a:r>
              <a:rPr lang="en-US" sz="800"/>
              <a:t>, and S. </a:t>
            </a:r>
            <a:r>
              <a:rPr lang="en-US" sz="800" err="1"/>
              <a:t>Bak</a:t>
            </a:r>
            <a:r>
              <a:rPr lang="en-US" sz="800"/>
              <a:t>, “Verification challenges in F-16 ground collision avoidance and other automated maneuvers,” in ARCH18. 5th International Workshop on Applied Verification of Continuous and Hybrid Systems</a:t>
            </a:r>
          </a:p>
          <a:p>
            <a:pPr marL="228600" indent="-228600">
              <a:buFont typeface="+mj-lt"/>
              <a:buAutoNum type="arabicPeriod"/>
            </a:pPr>
            <a:endParaRPr lang="en-US" sz="800"/>
          </a:p>
        </p:txBody>
      </p:sp>
      <p:sp>
        <p:nvSpPr>
          <p:cNvPr id="2" name="TextBox 1">
            <a:extLst>
              <a:ext uri="{FF2B5EF4-FFF2-40B4-BE49-F238E27FC236}">
                <a16:creationId xmlns:a16="http://schemas.microsoft.com/office/drawing/2014/main" id="{DC72D266-7C04-4D17-849C-B1D93D223665}"/>
              </a:ext>
            </a:extLst>
          </p:cNvPr>
          <p:cNvSpPr txBox="1"/>
          <p:nvPr/>
        </p:nvSpPr>
        <p:spPr>
          <a:xfrm>
            <a:off x="8576216" y="4871519"/>
            <a:ext cx="567784" cy="276999"/>
          </a:xfrm>
          <a:prstGeom prst="rect">
            <a:avLst/>
          </a:prstGeom>
          <a:noFill/>
        </p:spPr>
        <p:txBody>
          <a:bodyPr wrap="none" rtlCol="0">
            <a:spAutoFit/>
          </a:bodyPr>
          <a:lstStyle/>
          <a:p>
            <a:r>
              <a:rPr lang="en-US" sz="1200" dirty="0"/>
              <a:t>28/34</a:t>
            </a:r>
          </a:p>
        </p:txBody>
      </p:sp>
    </p:spTree>
    <p:extLst>
      <p:ext uri="{BB962C8B-B14F-4D97-AF65-F5344CB8AC3E}">
        <p14:creationId xmlns:p14="http://schemas.microsoft.com/office/powerpoint/2010/main" val="371179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p:bldP spid="29" grpId="0"/>
      <p:bldP spid="30"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D787A-5E74-3B99-EA2B-AD2DE5383765}"/>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Study : F-16 Autopilot Simulator </a:t>
            </a:r>
          </a:p>
        </p:txBody>
      </p:sp>
      <p:sp>
        <p:nvSpPr>
          <p:cNvPr id="6" name="Text Placeholder 1">
            <a:extLst>
              <a:ext uri="{FF2B5EF4-FFF2-40B4-BE49-F238E27FC236}">
                <a16:creationId xmlns:a16="http://schemas.microsoft.com/office/drawing/2014/main" id="{9C91EE1E-601F-AF99-BCDC-5D7C70CCAF59}"/>
              </a:ext>
            </a:extLst>
          </p:cNvPr>
          <p:cNvSpPr>
            <a:spLocks noGrp="1"/>
          </p:cNvSpPr>
          <p:nvPr>
            <p:ph type="body" idx="1"/>
          </p:nvPr>
        </p:nvSpPr>
        <p:spPr>
          <a:xfrm>
            <a:off x="720000" y="1358821"/>
            <a:ext cx="3496208" cy="3436866"/>
          </a:xfrm>
        </p:spPr>
        <p:txBody>
          <a:bodyPr anchor="t"/>
          <a:lstStyle/>
          <a:p>
            <a:pPr marL="323850" indent="-171450">
              <a:buFont typeface="Arial" panose="020B0604020202020204" pitchFamily="34" charset="0"/>
              <a:buChar char="•"/>
            </a:pPr>
            <a:r>
              <a:rPr lang="en-US" sz="1600" b="1" dirty="0">
                <a:solidFill>
                  <a:schemeClr val="accent1"/>
                </a:solidFill>
                <a:latin typeface="+mn-lt"/>
              </a:rPr>
              <a:t>Second Scenario: </a:t>
            </a:r>
            <a:r>
              <a:rPr lang="en-US" sz="1600" dirty="0">
                <a:solidFill>
                  <a:schemeClr val="accent1"/>
                </a:solidFill>
                <a:latin typeface="+mn-lt"/>
              </a:rPr>
              <a:t>Place the aircraft in a critical position near the ground to evaluate whether its collision avoidance system can successfully recover. </a:t>
            </a:r>
          </a:p>
          <a:p>
            <a:pPr marL="152400" indent="0">
              <a:buNone/>
            </a:pPr>
            <a:endParaRPr lang="en-US" sz="1600" dirty="0">
              <a:solidFill>
                <a:schemeClr val="accent1"/>
              </a:solidFill>
              <a:latin typeface="+mn-lt"/>
            </a:endParaRPr>
          </a:p>
          <a:p>
            <a:pPr marL="895350" lvl="1" indent="-285750">
              <a:buFont typeface="Courier New" panose="02070309020205020404" pitchFamily="49" charset="0"/>
              <a:buChar char="o"/>
            </a:pPr>
            <a:r>
              <a:rPr lang="en-US" sz="1600" dirty="0">
                <a:solidFill>
                  <a:schemeClr val="accent1"/>
                </a:solidFill>
                <a:latin typeface="+mn-lt"/>
              </a:rPr>
              <a:t>	Additional space states include yaw and roll.</a:t>
            </a:r>
          </a:p>
          <a:p>
            <a:pPr marL="895350" lvl="1" indent="-285750">
              <a:buFont typeface="Courier New" panose="02070309020205020404" pitchFamily="49" charset="0"/>
              <a:buChar char="o"/>
            </a:pPr>
            <a:endParaRPr lang="en-US" sz="1600" dirty="0">
              <a:solidFill>
                <a:schemeClr val="accent1"/>
              </a:solidFill>
              <a:latin typeface="+mn-lt"/>
            </a:endParaRPr>
          </a:p>
          <a:p>
            <a:pPr marL="895350" lvl="1" indent="-285750">
              <a:buFont typeface="Courier New" panose="02070309020205020404" pitchFamily="49" charset="0"/>
              <a:buChar char="o"/>
            </a:pPr>
            <a:r>
              <a:rPr lang="en-US" sz="1600" dirty="0">
                <a:solidFill>
                  <a:schemeClr val="accent1"/>
                </a:solidFill>
                <a:latin typeface="+mn-lt"/>
              </a:rPr>
              <a:t>Expanded action space: adjusting degree of rudder and aileron. </a:t>
            </a:r>
          </a:p>
        </p:txBody>
      </p:sp>
      <p:sp>
        <p:nvSpPr>
          <p:cNvPr id="7" name="TextBox 6">
            <a:extLst>
              <a:ext uri="{FF2B5EF4-FFF2-40B4-BE49-F238E27FC236}">
                <a16:creationId xmlns:a16="http://schemas.microsoft.com/office/drawing/2014/main" id="{DFF71FC1-DD10-6178-1228-13FD83A6306E}"/>
              </a:ext>
            </a:extLst>
          </p:cNvPr>
          <p:cNvSpPr txBox="1"/>
          <p:nvPr/>
        </p:nvSpPr>
        <p:spPr>
          <a:xfrm>
            <a:off x="720000" y="4669866"/>
            <a:ext cx="4473925" cy="584775"/>
          </a:xfrm>
          <a:prstGeom prst="rect">
            <a:avLst/>
          </a:prstGeom>
          <a:noFill/>
        </p:spPr>
        <p:txBody>
          <a:bodyPr wrap="square">
            <a:spAutoFit/>
          </a:bodyPr>
          <a:lstStyle/>
          <a:p>
            <a:r>
              <a:rPr lang="en-US" sz="800"/>
              <a:t>P. </a:t>
            </a:r>
            <a:r>
              <a:rPr lang="en-US" sz="800" err="1"/>
              <a:t>Heidlauf</a:t>
            </a:r>
            <a:r>
              <a:rPr lang="en-US" sz="800"/>
              <a:t>, A. Collins, M. </a:t>
            </a:r>
            <a:r>
              <a:rPr lang="en-US" sz="800" err="1"/>
              <a:t>Bolender</a:t>
            </a:r>
            <a:r>
              <a:rPr lang="en-US" sz="800"/>
              <a:t>, and S. </a:t>
            </a:r>
            <a:r>
              <a:rPr lang="en-US" sz="800" err="1"/>
              <a:t>Bak</a:t>
            </a:r>
            <a:r>
              <a:rPr lang="en-US" sz="800"/>
              <a:t>, “Verification challenges in F-16 ground collision avoidance and other automated maneuvers,” in ARCH18. 5th International Workshop on Applied Verification of Continuous and Hybrid Systems</a:t>
            </a:r>
          </a:p>
          <a:p>
            <a:pPr marL="228600" indent="-228600">
              <a:buFont typeface="+mj-lt"/>
              <a:buAutoNum type="arabicPeriod"/>
            </a:pPr>
            <a:endParaRPr lang="en-US" sz="800"/>
          </a:p>
        </p:txBody>
      </p:sp>
      <p:pic>
        <p:nvPicPr>
          <p:cNvPr id="1026" name="Picture 2" descr="Roll, Pitch and Yaw Positive Rotation Angles in the Aircraft Frame">
            <a:extLst>
              <a:ext uri="{FF2B5EF4-FFF2-40B4-BE49-F238E27FC236}">
                <a16:creationId xmlns:a16="http://schemas.microsoft.com/office/drawing/2014/main" id="{5AA2460D-2AB4-C8D6-FCD0-EED7775D4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925" y="2124882"/>
            <a:ext cx="3299205" cy="190474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B0CE6E9C-AF9A-8569-97A9-68CCD227FC68}"/>
              </a:ext>
            </a:extLst>
          </p:cNvPr>
          <p:cNvSpPr/>
          <p:nvPr/>
        </p:nvSpPr>
        <p:spPr>
          <a:xfrm>
            <a:off x="6041760" y="2571750"/>
            <a:ext cx="463073" cy="603729"/>
          </a:xfrm>
          <a:prstGeom prst="ellipse">
            <a:avLst/>
          </a:prstGeom>
          <a:solidFill>
            <a:srgbClr val="00B05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1A2FECC-C8BB-B97C-C5BC-7F8C7FA133F3}"/>
              </a:ext>
            </a:extLst>
          </p:cNvPr>
          <p:cNvSpPr/>
          <p:nvPr/>
        </p:nvSpPr>
        <p:spPr>
          <a:xfrm rot="5400000">
            <a:off x="6922300" y="2723151"/>
            <a:ext cx="202250" cy="603729"/>
          </a:xfrm>
          <a:prstGeom prst="ellipse">
            <a:avLst/>
          </a:prstGeom>
          <a:solidFill>
            <a:srgbClr val="00B05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17A865-E042-5D6C-0194-570B7B3811EA}"/>
              </a:ext>
            </a:extLst>
          </p:cNvPr>
          <p:cNvSpPr txBox="1"/>
          <p:nvPr/>
        </p:nvSpPr>
        <p:spPr>
          <a:xfrm>
            <a:off x="8576216" y="4871519"/>
            <a:ext cx="567784" cy="276999"/>
          </a:xfrm>
          <a:prstGeom prst="rect">
            <a:avLst/>
          </a:prstGeom>
          <a:noFill/>
        </p:spPr>
        <p:txBody>
          <a:bodyPr wrap="none" rtlCol="0">
            <a:spAutoFit/>
          </a:bodyPr>
          <a:lstStyle/>
          <a:p>
            <a:r>
              <a:rPr lang="en-US" sz="1200" dirty="0"/>
              <a:t>29/34</a:t>
            </a:r>
          </a:p>
        </p:txBody>
      </p:sp>
    </p:spTree>
    <p:extLst>
      <p:ext uri="{BB962C8B-B14F-4D97-AF65-F5344CB8AC3E}">
        <p14:creationId xmlns:p14="http://schemas.microsoft.com/office/powerpoint/2010/main" val="179546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D1F10B-6CB1-651F-55DA-A8121ED25CD5}"/>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Case Study : F-16 Autopilot Simulator </a:t>
            </a:r>
          </a:p>
        </p:txBody>
      </p:sp>
      <p:pic>
        <p:nvPicPr>
          <p:cNvPr id="5" name="Picture 4">
            <a:extLst>
              <a:ext uri="{FF2B5EF4-FFF2-40B4-BE49-F238E27FC236}">
                <a16:creationId xmlns:a16="http://schemas.microsoft.com/office/drawing/2014/main" id="{6DC52815-78B6-EF34-4C01-314EE0A33D7B}"/>
              </a:ext>
            </a:extLst>
          </p:cNvPr>
          <p:cNvPicPr>
            <a:picLocks noChangeAspect="1"/>
          </p:cNvPicPr>
          <p:nvPr/>
        </p:nvPicPr>
        <p:blipFill>
          <a:blip r:embed="rId3"/>
          <a:srcRect t="47798" r="47534"/>
          <a:stretch/>
        </p:blipFill>
        <p:spPr>
          <a:xfrm>
            <a:off x="719998" y="1875095"/>
            <a:ext cx="3260996" cy="3132029"/>
          </a:xfrm>
          <a:prstGeom prst="rect">
            <a:avLst/>
          </a:prstGeom>
          <a:solidFill>
            <a:schemeClr val="bg1"/>
          </a:solidFill>
        </p:spPr>
      </p:pic>
      <p:sp>
        <p:nvSpPr>
          <p:cNvPr id="6" name="TextBox 5">
            <a:extLst>
              <a:ext uri="{FF2B5EF4-FFF2-40B4-BE49-F238E27FC236}">
                <a16:creationId xmlns:a16="http://schemas.microsoft.com/office/drawing/2014/main" id="{8AE227F6-6BFC-5146-00C6-092AAEB8AF74}"/>
              </a:ext>
            </a:extLst>
          </p:cNvPr>
          <p:cNvSpPr txBox="1"/>
          <p:nvPr/>
        </p:nvSpPr>
        <p:spPr>
          <a:xfrm>
            <a:off x="1261897" y="1403894"/>
            <a:ext cx="2177199" cy="369332"/>
          </a:xfrm>
          <a:prstGeom prst="rect">
            <a:avLst/>
          </a:prstGeom>
          <a:noFill/>
        </p:spPr>
        <p:txBody>
          <a:bodyPr wrap="none" rtlCol="0">
            <a:spAutoFit/>
          </a:bodyPr>
          <a:lstStyle/>
          <a:p>
            <a:r>
              <a:rPr lang="en-US" sz="1800" b="1">
                <a:solidFill>
                  <a:schemeClr val="accent1"/>
                </a:solidFill>
                <a:latin typeface="Andale Mono" panose="020B0509000000000004" pitchFamily="49" charset="0"/>
                <a:cs typeface="Arima Madurai Bold" pitchFamily="2" charset="77"/>
              </a:rPr>
              <a:t>First Scenario</a:t>
            </a:r>
          </a:p>
        </p:txBody>
      </p:sp>
      <p:pic>
        <p:nvPicPr>
          <p:cNvPr id="8" name="Picture 7">
            <a:extLst>
              <a:ext uri="{FF2B5EF4-FFF2-40B4-BE49-F238E27FC236}">
                <a16:creationId xmlns:a16="http://schemas.microsoft.com/office/drawing/2014/main" id="{2AC7F856-DE3B-AEBD-C69D-8B1CD157C5CB}"/>
              </a:ext>
            </a:extLst>
          </p:cNvPr>
          <p:cNvPicPr>
            <a:picLocks noChangeAspect="1"/>
          </p:cNvPicPr>
          <p:nvPr/>
        </p:nvPicPr>
        <p:blipFill>
          <a:blip r:embed="rId4"/>
          <a:srcRect t="47159" r="47328"/>
          <a:stretch/>
        </p:blipFill>
        <p:spPr>
          <a:xfrm>
            <a:off x="4459988" y="1849144"/>
            <a:ext cx="3260996" cy="3157980"/>
          </a:xfrm>
          <a:prstGeom prst="rect">
            <a:avLst/>
          </a:prstGeom>
          <a:solidFill>
            <a:schemeClr val="bg1"/>
          </a:solidFill>
        </p:spPr>
      </p:pic>
      <p:sp>
        <p:nvSpPr>
          <p:cNvPr id="9" name="TextBox 8">
            <a:extLst>
              <a:ext uri="{FF2B5EF4-FFF2-40B4-BE49-F238E27FC236}">
                <a16:creationId xmlns:a16="http://schemas.microsoft.com/office/drawing/2014/main" id="{B409C323-8D30-D805-594E-7B6F50DE6F6C}"/>
              </a:ext>
            </a:extLst>
          </p:cNvPr>
          <p:cNvSpPr txBox="1"/>
          <p:nvPr/>
        </p:nvSpPr>
        <p:spPr>
          <a:xfrm>
            <a:off x="4930553" y="1403894"/>
            <a:ext cx="2319866" cy="369332"/>
          </a:xfrm>
          <a:prstGeom prst="rect">
            <a:avLst/>
          </a:prstGeom>
          <a:noFill/>
        </p:spPr>
        <p:txBody>
          <a:bodyPr wrap="none" rtlCol="0">
            <a:spAutoFit/>
          </a:bodyPr>
          <a:lstStyle/>
          <a:p>
            <a:r>
              <a:rPr lang="en-US" sz="1800" b="1">
                <a:solidFill>
                  <a:schemeClr val="accent1"/>
                </a:solidFill>
                <a:latin typeface="Andale Mono" panose="020B0509000000000004" pitchFamily="49" charset="0"/>
                <a:cs typeface="Arima Madurai Bold" pitchFamily="2" charset="77"/>
              </a:rPr>
              <a:t>Second Scenario</a:t>
            </a:r>
          </a:p>
        </p:txBody>
      </p:sp>
      <p:pic>
        <p:nvPicPr>
          <p:cNvPr id="10" name="Picture 9" descr="A colorful lines with black text&#10;&#10;Description automatically generated with medium confidence">
            <a:extLst>
              <a:ext uri="{FF2B5EF4-FFF2-40B4-BE49-F238E27FC236}">
                <a16:creationId xmlns:a16="http://schemas.microsoft.com/office/drawing/2014/main" id="{CA80EC6C-CB53-D101-864F-7CEE7E1C944B}"/>
              </a:ext>
            </a:extLst>
          </p:cNvPr>
          <p:cNvPicPr>
            <a:picLocks noChangeAspect="1"/>
          </p:cNvPicPr>
          <p:nvPr/>
        </p:nvPicPr>
        <p:blipFill>
          <a:blip r:embed="rId5"/>
          <a:srcRect l="1291" t="2281" r="1964" b="2004"/>
          <a:stretch/>
        </p:blipFill>
        <p:spPr>
          <a:xfrm>
            <a:off x="7887323" y="3065684"/>
            <a:ext cx="1073354" cy="750850"/>
          </a:xfrm>
          <a:prstGeom prst="rect">
            <a:avLst/>
          </a:prstGeom>
        </p:spPr>
      </p:pic>
      <p:sp>
        <p:nvSpPr>
          <p:cNvPr id="2" name="TextBox 1">
            <a:extLst>
              <a:ext uri="{FF2B5EF4-FFF2-40B4-BE49-F238E27FC236}">
                <a16:creationId xmlns:a16="http://schemas.microsoft.com/office/drawing/2014/main" id="{F1F939C4-8B86-D5A1-96F6-A6961C67B7EE}"/>
              </a:ext>
            </a:extLst>
          </p:cNvPr>
          <p:cNvSpPr txBox="1"/>
          <p:nvPr/>
        </p:nvSpPr>
        <p:spPr>
          <a:xfrm>
            <a:off x="8576216" y="4871519"/>
            <a:ext cx="567784" cy="276999"/>
          </a:xfrm>
          <a:prstGeom prst="rect">
            <a:avLst/>
          </a:prstGeom>
          <a:noFill/>
        </p:spPr>
        <p:txBody>
          <a:bodyPr wrap="none" rtlCol="0">
            <a:spAutoFit/>
          </a:bodyPr>
          <a:lstStyle/>
          <a:p>
            <a:r>
              <a:rPr lang="en-US" sz="1200" dirty="0"/>
              <a:t>30/34</a:t>
            </a:r>
          </a:p>
        </p:txBody>
      </p:sp>
    </p:spTree>
    <p:extLst>
      <p:ext uri="{BB962C8B-B14F-4D97-AF65-F5344CB8AC3E}">
        <p14:creationId xmlns:p14="http://schemas.microsoft.com/office/powerpoint/2010/main" val="28797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13505-0EA9-B494-DB35-9253B3D07B22}"/>
              </a:ext>
            </a:extLst>
          </p:cNvPr>
          <p:cNvSpPr>
            <a:spLocks noGrp="1"/>
          </p:cNvSpPr>
          <p:nvPr>
            <p:ph type="title"/>
          </p:nvPr>
        </p:nvSpPr>
        <p:spPr>
          <a:xfrm>
            <a:off x="720000" y="470083"/>
            <a:ext cx="7704000" cy="572700"/>
          </a:xfrm>
        </p:spPr>
        <p:txBody>
          <a:bodyPr/>
          <a:lstStyle/>
          <a:p>
            <a:r>
              <a:rPr lang="en-US">
                <a:latin typeface="Aharoni" panose="02010803020104030203" pitchFamily="2" charset="-79"/>
                <a:cs typeface="Aharoni" panose="02010803020104030203" pitchFamily="2" charset="-79"/>
              </a:rPr>
              <a:t>Causal Analysis</a:t>
            </a:r>
          </a:p>
        </p:txBody>
      </p:sp>
      <p:cxnSp>
        <p:nvCxnSpPr>
          <p:cNvPr id="4" name="Straight Arrow Connector 3">
            <a:extLst>
              <a:ext uri="{FF2B5EF4-FFF2-40B4-BE49-F238E27FC236}">
                <a16:creationId xmlns:a16="http://schemas.microsoft.com/office/drawing/2014/main" id="{C163E19B-F135-5DE2-3C84-67B4E8CBC8A0}"/>
              </a:ext>
            </a:extLst>
          </p:cNvPr>
          <p:cNvCxnSpPr>
            <a:cxnSpLocks/>
          </p:cNvCxnSpPr>
          <p:nvPr/>
        </p:nvCxnSpPr>
        <p:spPr>
          <a:xfrm flipV="1">
            <a:off x="413813" y="1348562"/>
            <a:ext cx="0" cy="3482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317ECFB-C37A-BB1C-F009-D0DF127FE0C1}"/>
              </a:ext>
            </a:extLst>
          </p:cNvPr>
          <p:cNvCxnSpPr>
            <a:cxnSpLocks/>
          </p:cNvCxnSpPr>
          <p:nvPr/>
        </p:nvCxnSpPr>
        <p:spPr>
          <a:xfrm>
            <a:off x="413813" y="4830947"/>
            <a:ext cx="3221885" cy="12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86581A-7CEE-2BD0-D97B-EED1B5C6F185}"/>
              </a:ext>
            </a:extLst>
          </p:cNvPr>
          <p:cNvCxnSpPr>
            <a:cxnSpLocks/>
          </p:cNvCxnSpPr>
          <p:nvPr/>
        </p:nvCxnSpPr>
        <p:spPr>
          <a:xfrm>
            <a:off x="413813" y="4428881"/>
            <a:ext cx="3123327" cy="0"/>
          </a:xfrm>
          <a:prstGeom prst="line">
            <a:avLst/>
          </a:prstGeom>
          <a:ln>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CF24ED-A1BC-AE3E-CB17-E1E799C7C5DF}"/>
              </a:ext>
            </a:extLst>
          </p:cNvPr>
          <p:cNvCxnSpPr>
            <a:cxnSpLocks/>
          </p:cNvCxnSpPr>
          <p:nvPr/>
        </p:nvCxnSpPr>
        <p:spPr>
          <a:xfrm>
            <a:off x="413812" y="1630772"/>
            <a:ext cx="3123328" cy="0"/>
          </a:xfrm>
          <a:prstGeom prst="line">
            <a:avLst/>
          </a:prstGeom>
          <a:ln>
            <a:solidFill>
              <a:srgbClr val="075063"/>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503DBB-CA2F-4919-302F-402B993F4F62}"/>
              </a:ext>
            </a:extLst>
          </p:cNvPr>
          <p:cNvSpPr txBox="1"/>
          <p:nvPr/>
        </p:nvSpPr>
        <p:spPr>
          <a:xfrm>
            <a:off x="-36993" y="4320466"/>
            <a:ext cx="505267" cy="246221"/>
          </a:xfrm>
          <a:prstGeom prst="rect">
            <a:avLst/>
          </a:prstGeom>
          <a:noFill/>
        </p:spPr>
        <p:txBody>
          <a:bodyPr wrap="none" rtlCol="0">
            <a:spAutoFit/>
          </a:bodyPr>
          <a:lstStyle/>
          <a:p>
            <a:r>
              <a:rPr lang="en-US" sz="1000" b="1">
                <a:latin typeface="Andale Mono" panose="020B0509000000000004" pitchFamily="49" charset="0"/>
                <a:cs typeface="Arima Madurai Bold" pitchFamily="2" charset="77"/>
              </a:rPr>
              <a:t>1450</a:t>
            </a:r>
          </a:p>
        </p:txBody>
      </p:sp>
      <p:sp>
        <p:nvSpPr>
          <p:cNvPr id="23" name="TextBox 22">
            <a:extLst>
              <a:ext uri="{FF2B5EF4-FFF2-40B4-BE49-F238E27FC236}">
                <a16:creationId xmlns:a16="http://schemas.microsoft.com/office/drawing/2014/main" id="{35A3B8C6-002D-620E-E1CA-9D3BE207E81C}"/>
              </a:ext>
            </a:extLst>
          </p:cNvPr>
          <p:cNvSpPr txBox="1"/>
          <p:nvPr/>
        </p:nvSpPr>
        <p:spPr>
          <a:xfrm>
            <a:off x="-43029" y="1507661"/>
            <a:ext cx="505267" cy="246221"/>
          </a:xfrm>
          <a:prstGeom prst="rect">
            <a:avLst/>
          </a:prstGeom>
          <a:noFill/>
        </p:spPr>
        <p:txBody>
          <a:bodyPr wrap="none" rtlCol="0">
            <a:spAutoFit/>
          </a:bodyPr>
          <a:lstStyle/>
          <a:p>
            <a:r>
              <a:rPr lang="en-US" sz="1000" b="1">
                <a:latin typeface="Andale Mono" panose="020B0509000000000004" pitchFamily="49" charset="0"/>
                <a:cs typeface="Arima Madurai Bold" pitchFamily="2" charset="77"/>
              </a:rPr>
              <a:t>1850</a:t>
            </a:r>
          </a:p>
        </p:txBody>
      </p:sp>
      <p:sp>
        <p:nvSpPr>
          <p:cNvPr id="25" name="TextBox 24">
            <a:extLst>
              <a:ext uri="{FF2B5EF4-FFF2-40B4-BE49-F238E27FC236}">
                <a16:creationId xmlns:a16="http://schemas.microsoft.com/office/drawing/2014/main" id="{1D2FB585-130A-E2DB-25DC-84B179215E2E}"/>
              </a:ext>
            </a:extLst>
          </p:cNvPr>
          <p:cNvSpPr txBox="1"/>
          <p:nvPr/>
        </p:nvSpPr>
        <p:spPr>
          <a:xfrm>
            <a:off x="40953" y="1133731"/>
            <a:ext cx="745717" cy="246221"/>
          </a:xfrm>
          <a:prstGeom prst="rect">
            <a:avLst/>
          </a:prstGeom>
          <a:noFill/>
        </p:spPr>
        <p:txBody>
          <a:bodyPr wrap="none" rtlCol="0">
            <a:spAutoFit/>
          </a:bodyPr>
          <a:lstStyle/>
          <a:p>
            <a:r>
              <a:rPr lang="en-US" sz="1000" b="1">
                <a:latin typeface="Andale Mono" panose="020B0509000000000004" pitchFamily="49" charset="0"/>
                <a:cs typeface="Arima Madurai Bold" pitchFamily="2" charset="77"/>
              </a:rPr>
              <a:t>Alt(ft)</a:t>
            </a:r>
          </a:p>
        </p:txBody>
      </p:sp>
      <p:sp>
        <p:nvSpPr>
          <p:cNvPr id="27" name="TextBox 26">
            <a:extLst>
              <a:ext uri="{FF2B5EF4-FFF2-40B4-BE49-F238E27FC236}">
                <a16:creationId xmlns:a16="http://schemas.microsoft.com/office/drawing/2014/main" id="{779378DB-51F7-5627-E41F-938869B666B5}"/>
              </a:ext>
            </a:extLst>
          </p:cNvPr>
          <p:cNvSpPr txBox="1"/>
          <p:nvPr/>
        </p:nvSpPr>
        <p:spPr>
          <a:xfrm>
            <a:off x="324567" y="4843593"/>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0</a:t>
            </a:r>
          </a:p>
        </p:txBody>
      </p:sp>
      <p:sp>
        <p:nvSpPr>
          <p:cNvPr id="28" name="TextBox 27">
            <a:extLst>
              <a:ext uri="{FF2B5EF4-FFF2-40B4-BE49-F238E27FC236}">
                <a16:creationId xmlns:a16="http://schemas.microsoft.com/office/drawing/2014/main" id="{FA972723-D57B-22FF-230A-48A4CA48DF92}"/>
              </a:ext>
            </a:extLst>
          </p:cNvPr>
          <p:cNvSpPr txBox="1"/>
          <p:nvPr/>
        </p:nvSpPr>
        <p:spPr>
          <a:xfrm>
            <a:off x="1075503" y="4845801"/>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2</a:t>
            </a:r>
          </a:p>
        </p:txBody>
      </p:sp>
      <p:sp>
        <p:nvSpPr>
          <p:cNvPr id="30" name="TextBox 29">
            <a:extLst>
              <a:ext uri="{FF2B5EF4-FFF2-40B4-BE49-F238E27FC236}">
                <a16:creationId xmlns:a16="http://schemas.microsoft.com/office/drawing/2014/main" id="{A713177E-6D27-6A5E-84ED-F28196E9C8CE}"/>
              </a:ext>
            </a:extLst>
          </p:cNvPr>
          <p:cNvSpPr txBox="1"/>
          <p:nvPr/>
        </p:nvSpPr>
        <p:spPr>
          <a:xfrm>
            <a:off x="1825937" y="4843593"/>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4</a:t>
            </a:r>
          </a:p>
        </p:txBody>
      </p:sp>
      <p:sp>
        <p:nvSpPr>
          <p:cNvPr id="31" name="TextBox 30">
            <a:extLst>
              <a:ext uri="{FF2B5EF4-FFF2-40B4-BE49-F238E27FC236}">
                <a16:creationId xmlns:a16="http://schemas.microsoft.com/office/drawing/2014/main" id="{C23E4804-46CF-45FE-6671-4EBD778DBC36}"/>
              </a:ext>
            </a:extLst>
          </p:cNvPr>
          <p:cNvSpPr txBox="1"/>
          <p:nvPr/>
        </p:nvSpPr>
        <p:spPr>
          <a:xfrm>
            <a:off x="2565839" y="4852012"/>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6</a:t>
            </a:r>
          </a:p>
        </p:txBody>
      </p:sp>
      <p:sp>
        <p:nvSpPr>
          <p:cNvPr id="32" name="TextBox 31">
            <a:extLst>
              <a:ext uri="{FF2B5EF4-FFF2-40B4-BE49-F238E27FC236}">
                <a16:creationId xmlns:a16="http://schemas.microsoft.com/office/drawing/2014/main" id="{70E4D3D0-9DE4-9094-1355-74107CED83B9}"/>
              </a:ext>
            </a:extLst>
          </p:cNvPr>
          <p:cNvSpPr txBox="1"/>
          <p:nvPr/>
        </p:nvSpPr>
        <p:spPr>
          <a:xfrm>
            <a:off x="3322608" y="4855824"/>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8</a:t>
            </a:r>
          </a:p>
        </p:txBody>
      </p:sp>
      <p:sp>
        <p:nvSpPr>
          <p:cNvPr id="41" name="Oval 40">
            <a:extLst>
              <a:ext uri="{FF2B5EF4-FFF2-40B4-BE49-F238E27FC236}">
                <a16:creationId xmlns:a16="http://schemas.microsoft.com/office/drawing/2014/main" id="{0B1703B4-672F-046F-B486-FA0AC5B3BC22}"/>
              </a:ext>
            </a:extLst>
          </p:cNvPr>
          <p:cNvSpPr/>
          <p:nvPr/>
        </p:nvSpPr>
        <p:spPr>
          <a:xfrm>
            <a:off x="3858161" y="2157812"/>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0</a:t>
            </a:r>
          </a:p>
        </p:txBody>
      </p:sp>
      <p:sp>
        <p:nvSpPr>
          <p:cNvPr id="42" name="Oval 41">
            <a:extLst>
              <a:ext uri="{FF2B5EF4-FFF2-40B4-BE49-F238E27FC236}">
                <a16:creationId xmlns:a16="http://schemas.microsoft.com/office/drawing/2014/main" id="{14329842-575A-958C-CD4F-79087117475F}"/>
              </a:ext>
            </a:extLst>
          </p:cNvPr>
          <p:cNvSpPr/>
          <p:nvPr/>
        </p:nvSpPr>
        <p:spPr>
          <a:xfrm>
            <a:off x="3863720" y="304814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0.64</a:t>
            </a:r>
          </a:p>
        </p:txBody>
      </p:sp>
      <p:sp>
        <p:nvSpPr>
          <p:cNvPr id="43" name="Oval 42">
            <a:extLst>
              <a:ext uri="{FF2B5EF4-FFF2-40B4-BE49-F238E27FC236}">
                <a16:creationId xmlns:a16="http://schemas.microsoft.com/office/drawing/2014/main" id="{FCA9ED30-A763-9864-0D71-129B9CBC35DF}"/>
              </a:ext>
            </a:extLst>
          </p:cNvPr>
          <p:cNvSpPr/>
          <p:nvPr/>
        </p:nvSpPr>
        <p:spPr>
          <a:xfrm>
            <a:off x="3858160" y="391927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-6 </a:t>
            </a:r>
          </a:p>
        </p:txBody>
      </p:sp>
      <p:sp>
        <p:nvSpPr>
          <p:cNvPr id="46" name="Oval 45">
            <a:extLst>
              <a:ext uri="{FF2B5EF4-FFF2-40B4-BE49-F238E27FC236}">
                <a16:creationId xmlns:a16="http://schemas.microsoft.com/office/drawing/2014/main" id="{D130D163-585B-FCE2-6C3C-C21FB6AD59F1}"/>
              </a:ext>
            </a:extLst>
          </p:cNvPr>
          <p:cNvSpPr/>
          <p:nvPr/>
        </p:nvSpPr>
        <p:spPr>
          <a:xfrm>
            <a:off x="3854924" y="126747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500</a:t>
            </a:r>
          </a:p>
        </p:txBody>
      </p:sp>
      <p:pic>
        <p:nvPicPr>
          <p:cNvPr id="47" name="Picture 46">
            <a:extLst>
              <a:ext uri="{FF2B5EF4-FFF2-40B4-BE49-F238E27FC236}">
                <a16:creationId xmlns:a16="http://schemas.microsoft.com/office/drawing/2014/main" id="{F27B0334-B3BC-E145-DF30-C48ED89D1A73}"/>
              </a:ext>
            </a:extLst>
          </p:cNvPr>
          <p:cNvPicPr>
            <a:picLocks noChangeAspect="1"/>
          </p:cNvPicPr>
          <p:nvPr/>
        </p:nvPicPr>
        <p:blipFill>
          <a:blip r:embed="rId3"/>
          <a:stretch>
            <a:fillRect/>
          </a:stretch>
        </p:blipFill>
        <p:spPr>
          <a:xfrm flipH="1">
            <a:off x="414876" y="4336473"/>
            <a:ext cx="621623" cy="214208"/>
          </a:xfrm>
          <a:prstGeom prst="rect">
            <a:avLst/>
          </a:prstGeom>
        </p:spPr>
      </p:pic>
      <p:pic>
        <p:nvPicPr>
          <p:cNvPr id="48" name="Picture 47">
            <a:extLst>
              <a:ext uri="{FF2B5EF4-FFF2-40B4-BE49-F238E27FC236}">
                <a16:creationId xmlns:a16="http://schemas.microsoft.com/office/drawing/2014/main" id="{AE33D804-973A-CB54-EECB-EBDDDC892938}"/>
              </a:ext>
            </a:extLst>
          </p:cNvPr>
          <p:cNvPicPr>
            <a:picLocks noChangeAspect="1"/>
          </p:cNvPicPr>
          <p:nvPr/>
        </p:nvPicPr>
        <p:blipFill>
          <a:blip r:embed="rId3"/>
          <a:stretch>
            <a:fillRect/>
          </a:stretch>
        </p:blipFill>
        <p:spPr>
          <a:xfrm rot="-1800000" flipH="1">
            <a:off x="675637" y="3816701"/>
            <a:ext cx="621623" cy="214208"/>
          </a:xfrm>
          <a:prstGeom prst="rect">
            <a:avLst/>
          </a:prstGeom>
        </p:spPr>
      </p:pic>
      <p:sp>
        <p:nvSpPr>
          <p:cNvPr id="49" name="Oval 48">
            <a:extLst>
              <a:ext uri="{FF2B5EF4-FFF2-40B4-BE49-F238E27FC236}">
                <a16:creationId xmlns:a16="http://schemas.microsoft.com/office/drawing/2014/main" id="{BB2A9373-3465-4837-9078-0599BE4AC2F8}"/>
              </a:ext>
            </a:extLst>
          </p:cNvPr>
          <p:cNvSpPr/>
          <p:nvPr/>
        </p:nvSpPr>
        <p:spPr>
          <a:xfrm>
            <a:off x="3857967" y="2157812"/>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11</a:t>
            </a:r>
          </a:p>
        </p:txBody>
      </p:sp>
      <p:sp>
        <p:nvSpPr>
          <p:cNvPr id="50" name="Oval 49">
            <a:extLst>
              <a:ext uri="{FF2B5EF4-FFF2-40B4-BE49-F238E27FC236}">
                <a16:creationId xmlns:a16="http://schemas.microsoft.com/office/drawing/2014/main" id="{BC34674C-F787-78B6-8095-D4ECE9A55234}"/>
              </a:ext>
            </a:extLst>
          </p:cNvPr>
          <p:cNvSpPr/>
          <p:nvPr/>
        </p:nvSpPr>
        <p:spPr>
          <a:xfrm>
            <a:off x="3863526" y="304814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51" name="Oval 50">
            <a:extLst>
              <a:ext uri="{FF2B5EF4-FFF2-40B4-BE49-F238E27FC236}">
                <a16:creationId xmlns:a16="http://schemas.microsoft.com/office/drawing/2014/main" id="{CE808289-CC90-7F91-81E9-F227070C4B93}"/>
              </a:ext>
            </a:extLst>
          </p:cNvPr>
          <p:cNvSpPr/>
          <p:nvPr/>
        </p:nvSpPr>
        <p:spPr>
          <a:xfrm>
            <a:off x="3857966" y="391927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-25</a:t>
            </a:r>
          </a:p>
        </p:txBody>
      </p:sp>
      <p:sp>
        <p:nvSpPr>
          <p:cNvPr id="52" name="Oval 51">
            <a:extLst>
              <a:ext uri="{FF2B5EF4-FFF2-40B4-BE49-F238E27FC236}">
                <a16:creationId xmlns:a16="http://schemas.microsoft.com/office/drawing/2014/main" id="{AF23D10A-CDAB-5D4B-9D5F-0B2D2A44C64F}"/>
              </a:ext>
            </a:extLst>
          </p:cNvPr>
          <p:cNvSpPr/>
          <p:nvPr/>
        </p:nvSpPr>
        <p:spPr>
          <a:xfrm>
            <a:off x="3854730" y="126747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492</a:t>
            </a:r>
          </a:p>
        </p:txBody>
      </p:sp>
      <p:sp>
        <p:nvSpPr>
          <p:cNvPr id="53" name="Oval 52">
            <a:extLst>
              <a:ext uri="{FF2B5EF4-FFF2-40B4-BE49-F238E27FC236}">
                <a16:creationId xmlns:a16="http://schemas.microsoft.com/office/drawing/2014/main" id="{F255533F-7EF6-26D7-5949-6776190BB14C}"/>
              </a:ext>
            </a:extLst>
          </p:cNvPr>
          <p:cNvSpPr/>
          <p:nvPr/>
        </p:nvSpPr>
        <p:spPr>
          <a:xfrm>
            <a:off x="3856902" y="2157812"/>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17</a:t>
            </a:r>
          </a:p>
        </p:txBody>
      </p:sp>
      <p:sp>
        <p:nvSpPr>
          <p:cNvPr id="54" name="Oval 53">
            <a:extLst>
              <a:ext uri="{FF2B5EF4-FFF2-40B4-BE49-F238E27FC236}">
                <a16:creationId xmlns:a16="http://schemas.microsoft.com/office/drawing/2014/main" id="{D5A242CC-05B0-3AE4-9DE4-76BDDE25B1BA}"/>
              </a:ext>
            </a:extLst>
          </p:cNvPr>
          <p:cNvSpPr/>
          <p:nvPr/>
        </p:nvSpPr>
        <p:spPr>
          <a:xfrm>
            <a:off x="3862461" y="304814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55" name="Oval 54">
            <a:extLst>
              <a:ext uri="{FF2B5EF4-FFF2-40B4-BE49-F238E27FC236}">
                <a16:creationId xmlns:a16="http://schemas.microsoft.com/office/drawing/2014/main" id="{7DDBA138-0FAD-013A-69F6-3E28184FF654}"/>
              </a:ext>
            </a:extLst>
          </p:cNvPr>
          <p:cNvSpPr/>
          <p:nvPr/>
        </p:nvSpPr>
        <p:spPr>
          <a:xfrm>
            <a:off x="3853664" y="391954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25</a:t>
            </a:r>
          </a:p>
        </p:txBody>
      </p:sp>
      <p:sp>
        <p:nvSpPr>
          <p:cNvPr id="56" name="Oval 55">
            <a:extLst>
              <a:ext uri="{FF2B5EF4-FFF2-40B4-BE49-F238E27FC236}">
                <a16:creationId xmlns:a16="http://schemas.microsoft.com/office/drawing/2014/main" id="{824DD3A5-148B-EF03-C8BE-AEF132B72720}"/>
              </a:ext>
            </a:extLst>
          </p:cNvPr>
          <p:cNvSpPr/>
          <p:nvPr/>
        </p:nvSpPr>
        <p:spPr>
          <a:xfrm>
            <a:off x="3853665" y="1267477"/>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407</a:t>
            </a:r>
          </a:p>
        </p:txBody>
      </p:sp>
      <p:pic>
        <p:nvPicPr>
          <p:cNvPr id="57" name="Picture 56">
            <a:extLst>
              <a:ext uri="{FF2B5EF4-FFF2-40B4-BE49-F238E27FC236}">
                <a16:creationId xmlns:a16="http://schemas.microsoft.com/office/drawing/2014/main" id="{131A3157-E4C1-1C46-B3D8-CD3CD84D302A}"/>
              </a:ext>
            </a:extLst>
          </p:cNvPr>
          <p:cNvPicPr>
            <a:picLocks noChangeAspect="1"/>
          </p:cNvPicPr>
          <p:nvPr/>
        </p:nvPicPr>
        <p:blipFill>
          <a:blip r:embed="rId3"/>
          <a:stretch>
            <a:fillRect/>
          </a:stretch>
        </p:blipFill>
        <p:spPr>
          <a:xfrm rot="-2700000" flipH="1">
            <a:off x="992904" y="3179365"/>
            <a:ext cx="621623" cy="214208"/>
          </a:xfrm>
          <a:prstGeom prst="rect">
            <a:avLst/>
          </a:prstGeom>
        </p:spPr>
      </p:pic>
      <p:sp>
        <p:nvSpPr>
          <p:cNvPr id="58" name="Oval 57">
            <a:extLst>
              <a:ext uri="{FF2B5EF4-FFF2-40B4-BE49-F238E27FC236}">
                <a16:creationId xmlns:a16="http://schemas.microsoft.com/office/drawing/2014/main" id="{73553A62-1E0C-040F-CC1D-83C29E27B8F0}"/>
              </a:ext>
            </a:extLst>
          </p:cNvPr>
          <p:cNvSpPr/>
          <p:nvPr/>
        </p:nvSpPr>
        <p:spPr>
          <a:xfrm>
            <a:off x="3852600" y="215795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0</a:t>
            </a:r>
          </a:p>
        </p:txBody>
      </p:sp>
      <p:sp>
        <p:nvSpPr>
          <p:cNvPr id="59" name="Oval 58">
            <a:extLst>
              <a:ext uri="{FF2B5EF4-FFF2-40B4-BE49-F238E27FC236}">
                <a16:creationId xmlns:a16="http://schemas.microsoft.com/office/drawing/2014/main" id="{F7286617-08A8-BC07-8F4B-370C48BC64EE}"/>
              </a:ext>
            </a:extLst>
          </p:cNvPr>
          <p:cNvSpPr/>
          <p:nvPr/>
        </p:nvSpPr>
        <p:spPr>
          <a:xfrm>
            <a:off x="3858159" y="304828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60" name="Oval 59">
            <a:extLst>
              <a:ext uri="{FF2B5EF4-FFF2-40B4-BE49-F238E27FC236}">
                <a16:creationId xmlns:a16="http://schemas.microsoft.com/office/drawing/2014/main" id="{2308C65E-89B3-EC96-2E2F-B124DDB363D1}"/>
              </a:ext>
            </a:extLst>
          </p:cNvPr>
          <p:cNvSpPr/>
          <p:nvPr/>
        </p:nvSpPr>
        <p:spPr>
          <a:xfrm>
            <a:off x="3852599" y="391941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25</a:t>
            </a:r>
          </a:p>
        </p:txBody>
      </p:sp>
      <p:sp>
        <p:nvSpPr>
          <p:cNvPr id="61" name="Oval 60">
            <a:extLst>
              <a:ext uri="{FF2B5EF4-FFF2-40B4-BE49-F238E27FC236}">
                <a16:creationId xmlns:a16="http://schemas.microsoft.com/office/drawing/2014/main" id="{DB9E55AB-D9E2-441F-BEC1-95E4B7662F7B}"/>
              </a:ext>
            </a:extLst>
          </p:cNvPr>
          <p:cNvSpPr/>
          <p:nvPr/>
        </p:nvSpPr>
        <p:spPr>
          <a:xfrm>
            <a:off x="3849363" y="126761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394</a:t>
            </a:r>
          </a:p>
        </p:txBody>
      </p:sp>
      <p:pic>
        <p:nvPicPr>
          <p:cNvPr id="62" name="Picture 61">
            <a:extLst>
              <a:ext uri="{FF2B5EF4-FFF2-40B4-BE49-F238E27FC236}">
                <a16:creationId xmlns:a16="http://schemas.microsoft.com/office/drawing/2014/main" id="{4D0C934D-3DC7-F7E5-665B-4E8733D6F196}"/>
              </a:ext>
            </a:extLst>
          </p:cNvPr>
          <p:cNvPicPr>
            <a:picLocks noChangeAspect="1"/>
          </p:cNvPicPr>
          <p:nvPr/>
        </p:nvPicPr>
        <p:blipFill>
          <a:blip r:embed="rId3"/>
          <a:stretch>
            <a:fillRect/>
          </a:stretch>
        </p:blipFill>
        <p:spPr>
          <a:xfrm flipH="1">
            <a:off x="1515125" y="2648740"/>
            <a:ext cx="621623" cy="273943"/>
          </a:xfrm>
          <a:prstGeom prst="rect">
            <a:avLst/>
          </a:prstGeom>
        </p:spPr>
      </p:pic>
      <p:sp>
        <p:nvSpPr>
          <p:cNvPr id="63" name="Oval 62">
            <a:extLst>
              <a:ext uri="{FF2B5EF4-FFF2-40B4-BE49-F238E27FC236}">
                <a16:creationId xmlns:a16="http://schemas.microsoft.com/office/drawing/2014/main" id="{F080F3F4-91B1-F762-0E76-6CC792FDA064}"/>
              </a:ext>
            </a:extLst>
          </p:cNvPr>
          <p:cNvSpPr/>
          <p:nvPr/>
        </p:nvSpPr>
        <p:spPr>
          <a:xfrm>
            <a:off x="3861203" y="2157674"/>
            <a:ext cx="848763" cy="790177"/>
          </a:xfrm>
          <a:prstGeom prst="ellipse">
            <a:avLst/>
          </a:prstGeom>
          <a:noFill/>
          <a:ln w="254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solidFill>
                  <a:schemeClr val="bg2"/>
                </a:solidFill>
              </a:rPr>
              <a:t>AoA</a:t>
            </a:r>
            <a:endParaRPr lang="en-US" sz="1300" b="1">
              <a:solidFill>
                <a:schemeClr val="bg2"/>
              </a:solidFill>
            </a:endParaRPr>
          </a:p>
          <a:p>
            <a:pPr algn="ctr"/>
            <a:r>
              <a:rPr lang="en-US" sz="1300" b="1">
                <a:solidFill>
                  <a:schemeClr val="bg2"/>
                </a:solidFill>
              </a:rPr>
              <a:t>-17</a:t>
            </a:r>
          </a:p>
        </p:txBody>
      </p:sp>
      <p:sp>
        <p:nvSpPr>
          <p:cNvPr id="64" name="Oval 63">
            <a:extLst>
              <a:ext uri="{FF2B5EF4-FFF2-40B4-BE49-F238E27FC236}">
                <a16:creationId xmlns:a16="http://schemas.microsoft.com/office/drawing/2014/main" id="{77025F25-87FA-2DC5-F206-030827EEB096}"/>
              </a:ext>
            </a:extLst>
          </p:cNvPr>
          <p:cNvSpPr/>
          <p:nvPr/>
        </p:nvSpPr>
        <p:spPr>
          <a:xfrm>
            <a:off x="3866762" y="304800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65" name="Oval 64">
            <a:extLst>
              <a:ext uri="{FF2B5EF4-FFF2-40B4-BE49-F238E27FC236}">
                <a16:creationId xmlns:a16="http://schemas.microsoft.com/office/drawing/2014/main" id="{8AEC5D35-3686-C7D1-8DD0-0634431A075A}"/>
              </a:ext>
            </a:extLst>
          </p:cNvPr>
          <p:cNvSpPr/>
          <p:nvPr/>
        </p:nvSpPr>
        <p:spPr>
          <a:xfrm>
            <a:off x="3861202" y="39191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25</a:t>
            </a:r>
          </a:p>
        </p:txBody>
      </p:sp>
      <p:sp>
        <p:nvSpPr>
          <p:cNvPr id="66" name="Oval 65">
            <a:extLst>
              <a:ext uri="{FF2B5EF4-FFF2-40B4-BE49-F238E27FC236}">
                <a16:creationId xmlns:a16="http://schemas.microsoft.com/office/drawing/2014/main" id="{B889A722-8253-B8D7-9D7E-E22928109151}"/>
              </a:ext>
            </a:extLst>
          </p:cNvPr>
          <p:cNvSpPr/>
          <p:nvPr/>
        </p:nvSpPr>
        <p:spPr>
          <a:xfrm>
            <a:off x="3857966" y="12673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381</a:t>
            </a:r>
          </a:p>
        </p:txBody>
      </p:sp>
      <p:pic>
        <p:nvPicPr>
          <p:cNvPr id="67" name="Picture 66">
            <a:extLst>
              <a:ext uri="{FF2B5EF4-FFF2-40B4-BE49-F238E27FC236}">
                <a16:creationId xmlns:a16="http://schemas.microsoft.com/office/drawing/2014/main" id="{D1F6F0CA-C8EB-19C0-3C34-41185468641D}"/>
              </a:ext>
            </a:extLst>
          </p:cNvPr>
          <p:cNvPicPr>
            <a:picLocks noChangeAspect="1"/>
          </p:cNvPicPr>
          <p:nvPr/>
        </p:nvPicPr>
        <p:blipFill>
          <a:blip r:embed="rId3"/>
          <a:stretch>
            <a:fillRect/>
          </a:stretch>
        </p:blipFill>
        <p:spPr>
          <a:xfrm rot="300000" flipH="1">
            <a:off x="1941194" y="2161264"/>
            <a:ext cx="621623" cy="273943"/>
          </a:xfrm>
          <a:prstGeom prst="rect">
            <a:avLst/>
          </a:prstGeom>
        </p:spPr>
      </p:pic>
      <p:sp>
        <p:nvSpPr>
          <p:cNvPr id="68" name="Oval 67">
            <a:extLst>
              <a:ext uri="{FF2B5EF4-FFF2-40B4-BE49-F238E27FC236}">
                <a16:creationId xmlns:a16="http://schemas.microsoft.com/office/drawing/2014/main" id="{62DFCA3A-2C42-CC8C-D02B-C48869B79BF0}"/>
              </a:ext>
            </a:extLst>
          </p:cNvPr>
          <p:cNvSpPr/>
          <p:nvPr/>
        </p:nvSpPr>
        <p:spPr>
          <a:xfrm>
            <a:off x="1871985" y="2057516"/>
            <a:ext cx="701588" cy="477515"/>
          </a:xfrm>
          <a:prstGeom prst="ellipse">
            <a:avLst/>
          </a:prstGeom>
          <a:solidFill>
            <a:srgbClr val="00B05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ABA0179-2C9B-3FC8-7BF7-C5F2A0C5A713}"/>
              </a:ext>
            </a:extLst>
          </p:cNvPr>
          <p:cNvSpPr txBox="1"/>
          <p:nvPr/>
        </p:nvSpPr>
        <p:spPr>
          <a:xfrm>
            <a:off x="561691" y="1919252"/>
            <a:ext cx="1367682" cy="307777"/>
          </a:xfrm>
          <a:prstGeom prst="rect">
            <a:avLst/>
          </a:prstGeom>
          <a:noFill/>
        </p:spPr>
        <p:txBody>
          <a:bodyPr wrap="none" rtlCol="0">
            <a:spAutoFit/>
          </a:bodyPr>
          <a:lstStyle/>
          <a:p>
            <a:r>
              <a:rPr lang="en-US" err="1">
                <a:solidFill>
                  <a:schemeClr val="bg2"/>
                </a:solidFill>
                <a:latin typeface="Aharoni" panose="02010803020104030203" pitchFamily="2" charset="-79"/>
                <a:cs typeface="Aharoni" panose="02010803020104030203" pitchFamily="2" charset="-79"/>
              </a:rPr>
              <a:t>AoA</a:t>
            </a:r>
            <a:r>
              <a:rPr lang="en-US">
                <a:solidFill>
                  <a:schemeClr val="bg2"/>
                </a:solidFill>
                <a:latin typeface="Aharoni" panose="02010803020104030203" pitchFamily="2" charset="-79"/>
                <a:cs typeface="Aharoni" panose="02010803020104030203" pitchFamily="2" charset="-79"/>
              </a:rPr>
              <a:t> Violation</a:t>
            </a:r>
          </a:p>
        </p:txBody>
      </p:sp>
      <p:cxnSp>
        <p:nvCxnSpPr>
          <p:cNvPr id="97" name="Straight Arrow Connector 96">
            <a:extLst>
              <a:ext uri="{FF2B5EF4-FFF2-40B4-BE49-F238E27FC236}">
                <a16:creationId xmlns:a16="http://schemas.microsoft.com/office/drawing/2014/main" id="{12FD19F9-F8CD-DD95-E4FA-011AC2E4050D}"/>
              </a:ext>
            </a:extLst>
          </p:cNvPr>
          <p:cNvCxnSpPr>
            <a:cxnSpLocks/>
          </p:cNvCxnSpPr>
          <p:nvPr/>
        </p:nvCxnSpPr>
        <p:spPr>
          <a:xfrm flipV="1">
            <a:off x="4928720" y="1342049"/>
            <a:ext cx="0" cy="3482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A2F4B18-94E6-B2B1-252F-E90F3217BB0F}"/>
              </a:ext>
            </a:extLst>
          </p:cNvPr>
          <p:cNvCxnSpPr>
            <a:cxnSpLocks/>
          </p:cNvCxnSpPr>
          <p:nvPr/>
        </p:nvCxnSpPr>
        <p:spPr>
          <a:xfrm>
            <a:off x="4928720" y="4830947"/>
            <a:ext cx="4188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E8B7FEA-E201-94E9-54D6-D7CE5C98541D}"/>
              </a:ext>
            </a:extLst>
          </p:cNvPr>
          <p:cNvCxnSpPr>
            <a:cxnSpLocks/>
          </p:cNvCxnSpPr>
          <p:nvPr/>
        </p:nvCxnSpPr>
        <p:spPr>
          <a:xfrm>
            <a:off x="4928722" y="4425626"/>
            <a:ext cx="4090161" cy="0"/>
          </a:xfrm>
          <a:prstGeom prst="line">
            <a:avLst/>
          </a:prstGeom>
          <a:ln>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A60A685-2750-7CC9-8ADD-F696523CF174}"/>
              </a:ext>
            </a:extLst>
          </p:cNvPr>
          <p:cNvCxnSpPr>
            <a:cxnSpLocks/>
          </p:cNvCxnSpPr>
          <p:nvPr/>
        </p:nvCxnSpPr>
        <p:spPr>
          <a:xfrm>
            <a:off x="4928721" y="1643852"/>
            <a:ext cx="4090162" cy="0"/>
          </a:xfrm>
          <a:prstGeom prst="line">
            <a:avLst/>
          </a:prstGeom>
          <a:ln>
            <a:solidFill>
              <a:srgbClr val="075063"/>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A68DB1E0-BF58-DE54-240C-5F0E5CB36456}"/>
              </a:ext>
            </a:extLst>
          </p:cNvPr>
          <p:cNvSpPr txBox="1"/>
          <p:nvPr/>
        </p:nvSpPr>
        <p:spPr>
          <a:xfrm>
            <a:off x="4572000" y="1140972"/>
            <a:ext cx="745717" cy="246221"/>
          </a:xfrm>
          <a:prstGeom prst="rect">
            <a:avLst/>
          </a:prstGeom>
          <a:noFill/>
        </p:spPr>
        <p:txBody>
          <a:bodyPr wrap="none" rtlCol="0">
            <a:spAutoFit/>
          </a:bodyPr>
          <a:lstStyle/>
          <a:p>
            <a:r>
              <a:rPr lang="en-US" sz="1000" b="1">
                <a:latin typeface="Andale Mono" panose="020B0509000000000004" pitchFamily="49" charset="0"/>
                <a:cs typeface="Arima Madurai Bold" pitchFamily="2" charset="77"/>
              </a:rPr>
              <a:t>Alt(ft)</a:t>
            </a:r>
          </a:p>
        </p:txBody>
      </p:sp>
      <p:sp>
        <p:nvSpPr>
          <p:cNvPr id="104" name="TextBox 103">
            <a:extLst>
              <a:ext uri="{FF2B5EF4-FFF2-40B4-BE49-F238E27FC236}">
                <a16:creationId xmlns:a16="http://schemas.microsoft.com/office/drawing/2014/main" id="{23F7A557-DF6D-4DCD-0EE6-9B1530B2543E}"/>
              </a:ext>
            </a:extLst>
          </p:cNvPr>
          <p:cNvSpPr txBox="1"/>
          <p:nvPr/>
        </p:nvSpPr>
        <p:spPr>
          <a:xfrm>
            <a:off x="4828880" y="4814817"/>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0</a:t>
            </a:r>
          </a:p>
        </p:txBody>
      </p:sp>
      <p:sp>
        <p:nvSpPr>
          <p:cNvPr id="105" name="TextBox 104">
            <a:extLst>
              <a:ext uri="{FF2B5EF4-FFF2-40B4-BE49-F238E27FC236}">
                <a16:creationId xmlns:a16="http://schemas.microsoft.com/office/drawing/2014/main" id="{27763F3A-9F23-C9B3-1760-C405F39081A3}"/>
              </a:ext>
            </a:extLst>
          </p:cNvPr>
          <p:cNvSpPr txBox="1"/>
          <p:nvPr/>
        </p:nvSpPr>
        <p:spPr>
          <a:xfrm>
            <a:off x="5590412" y="4814411"/>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2</a:t>
            </a:r>
          </a:p>
        </p:txBody>
      </p:sp>
      <p:sp>
        <p:nvSpPr>
          <p:cNvPr id="106" name="TextBox 105">
            <a:extLst>
              <a:ext uri="{FF2B5EF4-FFF2-40B4-BE49-F238E27FC236}">
                <a16:creationId xmlns:a16="http://schemas.microsoft.com/office/drawing/2014/main" id="{CC59EFF9-6EC1-CEAB-59FE-7107BF6B78A9}"/>
              </a:ext>
            </a:extLst>
          </p:cNvPr>
          <p:cNvSpPr txBox="1"/>
          <p:nvPr/>
        </p:nvSpPr>
        <p:spPr>
          <a:xfrm>
            <a:off x="6340846" y="4812203"/>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4</a:t>
            </a:r>
          </a:p>
        </p:txBody>
      </p:sp>
      <p:sp>
        <p:nvSpPr>
          <p:cNvPr id="107" name="TextBox 106">
            <a:extLst>
              <a:ext uri="{FF2B5EF4-FFF2-40B4-BE49-F238E27FC236}">
                <a16:creationId xmlns:a16="http://schemas.microsoft.com/office/drawing/2014/main" id="{6BF14392-6B6E-5CDE-332F-6A8BA056E8D9}"/>
              </a:ext>
            </a:extLst>
          </p:cNvPr>
          <p:cNvSpPr txBox="1"/>
          <p:nvPr/>
        </p:nvSpPr>
        <p:spPr>
          <a:xfrm>
            <a:off x="7088482" y="4817533"/>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6</a:t>
            </a:r>
          </a:p>
        </p:txBody>
      </p:sp>
      <p:sp>
        <p:nvSpPr>
          <p:cNvPr id="108" name="TextBox 107">
            <a:extLst>
              <a:ext uri="{FF2B5EF4-FFF2-40B4-BE49-F238E27FC236}">
                <a16:creationId xmlns:a16="http://schemas.microsoft.com/office/drawing/2014/main" id="{91FDF56B-1C29-0D89-517E-EAD9E092C7E4}"/>
              </a:ext>
            </a:extLst>
          </p:cNvPr>
          <p:cNvSpPr txBox="1"/>
          <p:nvPr/>
        </p:nvSpPr>
        <p:spPr>
          <a:xfrm>
            <a:off x="7837517" y="4824434"/>
            <a:ext cx="264816"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8</a:t>
            </a:r>
          </a:p>
        </p:txBody>
      </p:sp>
      <p:sp>
        <p:nvSpPr>
          <p:cNvPr id="109" name="TextBox 108">
            <a:extLst>
              <a:ext uri="{FF2B5EF4-FFF2-40B4-BE49-F238E27FC236}">
                <a16:creationId xmlns:a16="http://schemas.microsoft.com/office/drawing/2014/main" id="{2A3445BE-C459-C1AE-D10A-F30677B0F30A}"/>
              </a:ext>
            </a:extLst>
          </p:cNvPr>
          <p:cNvSpPr txBox="1"/>
          <p:nvPr/>
        </p:nvSpPr>
        <p:spPr>
          <a:xfrm>
            <a:off x="8586552" y="4812203"/>
            <a:ext cx="370058" cy="246221"/>
          </a:xfrm>
          <a:prstGeom prst="rect">
            <a:avLst/>
          </a:prstGeom>
          <a:noFill/>
        </p:spPr>
        <p:txBody>
          <a:bodyPr wrap="square" rtlCol="0">
            <a:spAutoFit/>
          </a:bodyPr>
          <a:lstStyle/>
          <a:p>
            <a:r>
              <a:rPr lang="en-US" sz="1000" b="1">
                <a:latin typeface="Andale Mono" panose="020B0509000000000004" pitchFamily="49" charset="0"/>
                <a:cs typeface="Arima Madurai Bold" pitchFamily="2" charset="77"/>
              </a:rPr>
              <a:t>10</a:t>
            </a:r>
          </a:p>
        </p:txBody>
      </p:sp>
      <p:pic>
        <p:nvPicPr>
          <p:cNvPr id="110" name="Picture 109">
            <a:extLst>
              <a:ext uri="{FF2B5EF4-FFF2-40B4-BE49-F238E27FC236}">
                <a16:creationId xmlns:a16="http://schemas.microsoft.com/office/drawing/2014/main" id="{B1A6D363-3033-3CB9-6B19-68E245D57D2D}"/>
              </a:ext>
            </a:extLst>
          </p:cNvPr>
          <p:cNvPicPr>
            <a:picLocks noChangeAspect="1"/>
          </p:cNvPicPr>
          <p:nvPr/>
        </p:nvPicPr>
        <p:blipFill>
          <a:blip r:embed="rId3"/>
          <a:stretch>
            <a:fillRect/>
          </a:stretch>
        </p:blipFill>
        <p:spPr>
          <a:xfrm flipH="1">
            <a:off x="4929785" y="4305083"/>
            <a:ext cx="621623" cy="214208"/>
          </a:xfrm>
          <a:prstGeom prst="rect">
            <a:avLst/>
          </a:prstGeom>
        </p:spPr>
      </p:pic>
      <p:sp>
        <p:nvSpPr>
          <p:cNvPr id="145" name="Oval 144">
            <a:extLst>
              <a:ext uri="{FF2B5EF4-FFF2-40B4-BE49-F238E27FC236}">
                <a16:creationId xmlns:a16="http://schemas.microsoft.com/office/drawing/2014/main" id="{48F7DEDD-931A-8CD8-74B2-DCFED9A94F03}"/>
              </a:ext>
            </a:extLst>
          </p:cNvPr>
          <p:cNvSpPr/>
          <p:nvPr/>
        </p:nvSpPr>
        <p:spPr>
          <a:xfrm>
            <a:off x="3843164" y="2157674"/>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0</a:t>
            </a:r>
          </a:p>
        </p:txBody>
      </p:sp>
      <p:sp>
        <p:nvSpPr>
          <p:cNvPr id="146" name="Oval 145">
            <a:extLst>
              <a:ext uri="{FF2B5EF4-FFF2-40B4-BE49-F238E27FC236}">
                <a16:creationId xmlns:a16="http://schemas.microsoft.com/office/drawing/2014/main" id="{9E3C4AFD-B61F-5F11-CD09-77BB23D2DCCA}"/>
              </a:ext>
            </a:extLst>
          </p:cNvPr>
          <p:cNvSpPr/>
          <p:nvPr/>
        </p:nvSpPr>
        <p:spPr>
          <a:xfrm>
            <a:off x="3848723" y="304800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0.0</a:t>
            </a:r>
          </a:p>
        </p:txBody>
      </p:sp>
      <p:sp>
        <p:nvSpPr>
          <p:cNvPr id="147" name="Oval 146">
            <a:extLst>
              <a:ext uri="{FF2B5EF4-FFF2-40B4-BE49-F238E27FC236}">
                <a16:creationId xmlns:a16="http://schemas.microsoft.com/office/drawing/2014/main" id="{BCAFAA27-2D42-6CF0-B5D4-FD1714AE7BEB}"/>
              </a:ext>
            </a:extLst>
          </p:cNvPr>
          <p:cNvSpPr/>
          <p:nvPr/>
        </p:nvSpPr>
        <p:spPr>
          <a:xfrm>
            <a:off x="3843163" y="39191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-6</a:t>
            </a:r>
          </a:p>
        </p:txBody>
      </p:sp>
      <p:sp>
        <p:nvSpPr>
          <p:cNvPr id="148" name="Oval 147">
            <a:extLst>
              <a:ext uri="{FF2B5EF4-FFF2-40B4-BE49-F238E27FC236}">
                <a16:creationId xmlns:a16="http://schemas.microsoft.com/office/drawing/2014/main" id="{597A8A3A-0B40-FB70-D85B-9979E683411F}"/>
              </a:ext>
            </a:extLst>
          </p:cNvPr>
          <p:cNvSpPr/>
          <p:nvPr/>
        </p:nvSpPr>
        <p:spPr>
          <a:xfrm>
            <a:off x="3839927" y="12673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500</a:t>
            </a:r>
          </a:p>
        </p:txBody>
      </p:sp>
      <p:sp>
        <p:nvSpPr>
          <p:cNvPr id="149" name="Oval 148">
            <a:extLst>
              <a:ext uri="{FF2B5EF4-FFF2-40B4-BE49-F238E27FC236}">
                <a16:creationId xmlns:a16="http://schemas.microsoft.com/office/drawing/2014/main" id="{8687BC82-203F-8778-22FD-B8C868F89C75}"/>
              </a:ext>
            </a:extLst>
          </p:cNvPr>
          <p:cNvSpPr/>
          <p:nvPr/>
        </p:nvSpPr>
        <p:spPr>
          <a:xfrm>
            <a:off x="3848914" y="2157674"/>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17</a:t>
            </a:r>
          </a:p>
        </p:txBody>
      </p:sp>
      <p:sp>
        <p:nvSpPr>
          <p:cNvPr id="150" name="Oval 149">
            <a:extLst>
              <a:ext uri="{FF2B5EF4-FFF2-40B4-BE49-F238E27FC236}">
                <a16:creationId xmlns:a16="http://schemas.microsoft.com/office/drawing/2014/main" id="{B42DDA1A-2DC3-FDCB-4F06-5E44907F69CB}"/>
              </a:ext>
            </a:extLst>
          </p:cNvPr>
          <p:cNvSpPr/>
          <p:nvPr/>
        </p:nvSpPr>
        <p:spPr>
          <a:xfrm>
            <a:off x="3854473" y="304800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0.0</a:t>
            </a:r>
          </a:p>
        </p:txBody>
      </p:sp>
      <p:sp>
        <p:nvSpPr>
          <p:cNvPr id="151" name="Oval 150">
            <a:extLst>
              <a:ext uri="{FF2B5EF4-FFF2-40B4-BE49-F238E27FC236}">
                <a16:creationId xmlns:a16="http://schemas.microsoft.com/office/drawing/2014/main" id="{33BD3A7E-039D-D068-7F47-9C07603F0440}"/>
              </a:ext>
            </a:extLst>
          </p:cNvPr>
          <p:cNvSpPr/>
          <p:nvPr/>
        </p:nvSpPr>
        <p:spPr>
          <a:xfrm>
            <a:off x="3848913" y="39191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-12</a:t>
            </a:r>
          </a:p>
        </p:txBody>
      </p:sp>
      <p:sp>
        <p:nvSpPr>
          <p:cNvPr id="152" name="Oval 151">
            <a:extLst>
              <a:ext uri="{FF2B5EF4-FFF2-40B4-BE49-F238E27FC236}">
                <a16:creationId xmlns:a16="http://schemas.microsoft.com/office/drawing/2014/main" id="{9B2BF2C4-FF89-0D77-F6E6-E3659149A2F7}"/>
              </a:ext>
            </a:extLst>
          </p:cNvPr>
          <p:cNvSpPr/>
          <p:nvPr/>
        </p:nvSpPr>
        <p:spPr>
          <a:xfrm>
            <a:off x="3845677" y="12673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489</a:t>
            </a:r>
          </a:p>
        </p:txBody>
      </p:sp>
      <p:pic>
        <p:nvPicPr>
          <p:cNvPr id="153" name="Picture 152">
            <a:extLst>
              <a:ext uri="{FF2B5EF4-FFF2-40B4-BE49-F238E27FC236}">
                <a16:creationId xmlns:a16="http://schemas.microsoft.com/office/drawing/2014/main" id="{C31C12FF-79D0-09A8-1273-9F2DEB1A21BF}"/>
              </a:ext>
            </a:extLst>
          </p:cNvPr>
          <p:cNvPicPr>
            <a:picLocks noChangeAspect="1"/>
          </p:cNvPicPr>
          <p:nvPr/>
        </p:nvPicPr>
        <p:blipFill>
          <a:blip r:embed="rId3"/>
          <a:stretch>
            <a:fillRect/>
          </a:stretch>
        </p:blipFill>
        <p:spPr>
          <a:xfrm rot="-1020000" flipH="1">
            <a:off x="5367588" y="3808222"/>
            <a:ext cx="621792" cy="214266"/>
          </a:xfrm>
          <a:prstGeom prst="rect">
            <a:avLst/>
          </a:prstGeom>
        </p:spPr>
      </p:pic>
      <p:sp>
        <p:nvSpPr>
          <p:cNvPr id="155" name="Oval 154">
            <a:extLst>
              <a:ext uri="{FF2B5EF4-FFF2-40B4-BE49-F238E27FC236}">
                <a16:creationId xmlns:a16="http://schemas.microsoft.com/office/drawing/2014/main" id="{D04CE99A-4E6B-824D-86DD-76176CD1B72D}"/>
              </a:ext>
            </a:extLst>
          </p:cNvPr>
          <p:cNvSpPr/>
          <p:nvPr/>
        </p:nvSpPr>
        <p:spPr>
          <a:xfrm>
            <a:off x="3856423" y="2157674"/>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5</a:t>
            </a:r>
          </a:p>
        </p:txBody>
      </p:sp>
      <p:sp>
        <p:nvSpPr>
          <p:cNvPr id="156" name="Oval 155">
            <a:extLst>
              <a:ext uri="{FF2B5EF4-FFF2-40B4-BE49-F238E27FC236}">
                <a16:creationId xmlns:a16="http://schemas.microsoft.com/office/drawing/2014/main" id="{9743CCA8-3AA8-69D8-4E8E-8D25475C290C}"/>
              </a:ext>
            </a:extLst>
          </p:cNvPr>
          <p:cNvSpPr/>
          <p:nvPr/>
        </p:nvSpPr>
        <p:spPr>
          <a:xfrm>
            <a:off x="3861982" y="304800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157" name="Oval 156">
            <a:extLst>
              <a:ext uri="{FF2B5EF4-FFF2-40B4-BE49-F238E27FC236}">
                <a16:creationId xmlns:a16="http://schemas.microsoft.com/office/drawing/2014/main" id="{7D1AF772-6D24-1B74-78C5-AB1EF2D57926}"/>
              </a:ext>
            </a:extLst>
          </p:cNvPr>
          <p:cNvSpPr/>
          <p:nvPr/>
        </p:nvSpPr>
        <p:spPr>
          <a:xfrm>
            <a:off x="3856422" y="39191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10</a:t>
            </a:r>
          </a:p>
        </p:txBody>
      </p:sp>
      <p:sp>
        <p:nvSpPr>
          <p:cNvPr id="158" name="Oval 157">
            <a:extLst>
              <a:ext uri="{FF2B5EF4-FFF2-40B4-BE49-F238E27FC236}">
                <a16:creationId xmlns:a16="http://schemas.microsoft.com/office/drawing/2014/main" id="{D76E79C6-D623-FB25-BC13-879C0ACCB3CB}"/>
              </a:ext>
            </a:extLst>
          </p:cNvPr>
          <p:cNvSpPr/>
          <p:nvPr/>
        </p:nvSpPr>
        <p:spPr>
          <a:xfrm>
            <a:off x="3853186" y="126733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430</a:t>
            </a:r>
          </a:p>
        </p:txBody>
      </p:sp>
      <p:pic>
        <p:nvPicPr>
          <p:cNvPr id="163" name="Picture 162">
            <a:extLst>
              <a:ext uri="{FF2B5EF4-FFF2-40B4-BE49-F238E27FC236}">
                <a16:creationId xmlns:a16="http://schemas.microsoft.com/office/drawing/2014/main" id="{6531F9B6-FB13-A123-FE24-2AFE38F2B32D}"/>
              </a:ext>
            </a:extLst>
          </p:cNvPr>
          <p:cNvPicPr>
            <a:picLocks noChangeAspect="1"/>
          </p:cNvPicPr>
          <p:nvPr/>
        </p:nvPicPr>
        <p:blipFill>
          <a:blip r:embed="rId3"/>
          <a:stretch>
            <a:fillRect/>
          </a:stretch>
        </p:blipFill>
        <p:spPr>
          <a:xfrm rot="-1020000" flipH="1">
            <a:off x="5702658" y="3265139"/>
            <a:ext cx="621792" cy="214266"/>
          </a:xfrm>
          <a:prstGeom prst="rect">
            <a:avLst/>
          </a:prstGeom>
        </p:spPr>
      </p:pic>
      <p:sp>
        <p:nvSpPr>
          <p:cNvPr id="164" name="Oval 163">
            <a:extLst>
              <a:ext uri="{FF2B5EF4-FFF2-40B4-BE49-F238E27FC236}">
                <a16:creationId xmlns:a16="http://schemas.microsoft.com/office/drawing/2014/main" id="{EE0B87F5-C841-6173-BFD3-0203B34EBB98}"/>
              </a:ext>
            </a:extLst>
          </p:cNvPr>
          <p:cNvSpPr/>
          <p:nvPr/>
        </p:nvSpPr>
        <p:spPr>
          <a:xfrm>
            <a:off x="3848464" y="217324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-10</a:t>
            </a:r>
          </a:p>
        </p:txBody>
      </p:sp>
      <p:sp>
        <p:nvSpPr>
          <p:cNvPr id="165" name="Oval 164">
            <a:extLst>
              <a:ext uri="{FF2B5EF4-FFF2-40B4-BE49-F238E27FC236}">
                <a16:creationId xmlns:a16="http://schemas.microsoft.com/office/drawing/2014/main" id="{35431D05-482B-5CA0-9587-A2CBD8252750}"/>
              </a:ext>
            </a:extLst>
          </p:cNvPr>
          <p:cNvSpPr/>
          <p:nvPr/>
        </p:nvSpPr>
        <p:spPr>
          <a:xfrm>
            <a:off x="3854023" y="306358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166" name="Oval 165">
            <a:extLst>
              <a:ext uri="{FF2B5EF4-FFF2-40B4-BE49-F238E27FC236}">
                <a16:creationId xmlns:a16="http://schemas.microsoft.com/office/drawing/2014/main" id="{3BBAAD0D-1BB2-5954-BEB4-30D4064D112B}"/>
              </a:ext>
            </a:extLst>
          </p:cNvPr>
          <p:cNvSpPr/>
          <p:nvPr/>
        </p:nvSpPr>
        <p:spPr>
          <a:xfrm>
            <a:off x="3848463" y="393471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-6</a:t>
            </a:r>
          </a:p>
        </p:txBody>
      </p:sp>
      <p:sp>
        <p:nvSpPr>
          <p:cNvPr id="167" name="Oval 166">
            <a:extLst>
              <a:ext uri="{FF2B5EF4-FFF2-40B4-BE49-F238E27FC236}">
                <a16:creationId xmlns:a16="http://schemas.microsoft.com/office/drawing/2014/main" id="{8AFBD4F2-CBCE-FB7C-9726-204A8FBD972D}"/>
              </a:ext>
            </a:extLst>
          </p:cNvPr>
          <p:cNvSpPr/>
          <p:nvPr/>
        </p:nvSpPr>
        <p:spPr>
          <a:xfrm>
            <a:off x="3845227" y="128291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421</a:t>
            </a:r>
          </a:p>
        </p:txBody>
      </p:sp>
      <p:pic>
        <p:nvPicPr>
          <p:cNvPr id="168" name="Picture 167">
            <a:extLst>
              <a:ext uri="{FF2B5EF4-FFF2-40B4-BE49-F238E27FC236}">
                <a16:creationId xmlns:a16="http://schemas.microsoft.com/office/drawing/2014/main" id="{7A5D1606-A918-73EF-BFE9-56FFEE078F3B}"/>
              </a:ext>
            </a:extLst>
          </p:cNvPr>
          <p:cNvPicPr>
            <a:picLocks noChangeAspect="1"/>
          </p:cNvPicPr>
          <p:nvPr/>
        </p:nvPicPr>
        <p:blipFill>
          <a:blip r:embed="rId3"/>
          <a:stretch>
            <a:fillRect/>
          </a:stretch>
        </p:blipFill>
        <p:spPr>
          <a:xfrm rot="-300000" flipH="1">
            <a:off x="6021708" y="2842286"/>
            <a:ext cx="621792" cy="214266"/>
          </a:xfrm>
          <a:prstGeom prst="rect">
            <a:avLst/>
          </a:prstGeom>
        </p:spPr>
      </p:pic>
      <p:sp>
        <p:nvSpPr>
          <p:cNvPr id="169" name="Oval 168">
            <a:extLst>
              <a:ext uri="{FF2B5EF4-FFF2-40B4-BE49-F238E27FC236}">
                <a16:creationId xmlns:a16="http://schemas.microsoft.com/office/drawing/2014/main" id="{1E551C3C-7C44-81A6-3B57-E740AC5F0B96}"/>
              </a:ext>
            </a:extLst>
          </p:cNvPr>
          <p:cNvSpPr/>
          <p:nvPr/>
        </p:nvSpPr>
        <p:spPr>
          <a:xfrm>
            <a:off x="3847898" y="219551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0</a:t>
            </a:r>
          </a:p>
        </p:txBody>
      </p:sp>
      <p:sp>
        <p:nvSpPr>
          <p:cNvPr id="170" name="Oval 169">
            <a:extLst>
              <a:ext uri="{FF2B5EF4-FFF2-40B4-BE49-F238E27FC236}">
                <a16:creationId xmlns:a16="http://schemas.microsoft.com/office/drawing/2014/main" id="{0D208DE7-B035-9C77-586C-5EF4F80F0CE7}"/>
              </a:ext>
            </a:extLst>
          </p:cNvPr>
          <p:cNvSpPr/>
          <p:nvPr/>
        </p:nvSpPr>
        <p:spPr>
          <a:xfrm>
            <a:off x="3853457" y="308584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171" name="Oval 170">
            <a:extLst>
              <a:ext uri="{FF2B5EF4-FFF2-40B4-BE49-F238E27FC236}">
                <a16:creationId xmlns:a16="http://schemas.microsoft.com/office/drawing/2014/main" id="{74C204A6-00E9-2FE8-0597-873E6F7C075A}"/>
              </a:ext>
            </a:extLst>
          </p:cNvPr>
          <p:cNvSpPr/>
          <p:nvPr/>
        </p:nvSpPr>
        <p:spPr>
          <a:xfrm>
            <a:off x="3847897" y="395697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-0.5</a:t>
            </a:r>
          </a:p>
        </p:txBody>
      </p:sp>
      <p:sp>
        <p:nvSpPr>
          <p:cNvPr id="172" name="Oval 171">
            <a:extLst>
              <a:ext uri="{FF2B5EF4-FFF2-40B4-BE49-F238E27FC236}">
                <a16:creationId xmlns:a16="http://schemas.microsoft.com/office/drawing/2014/main" id="{B980CD70-98B1-777D-2C3C-A7B3F7693630}"/>
              </a:ext>
            </a:extLst>
          </p:cNvPr>
          <p:cNvSpPr/>
          <p:nvPr/>
        </p:nvSpPr>
        <p:spPr>
          <a:xfrm>
            <a:off x="3844661" y="130517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410</a:t>
            </a:r>
          </a:p>
        </p:txBody>
      </p:sp>
      <p:sp>
        <p:nvSpPr>
          <p:cNvPr id="174" name="Oval 173">
            <a:extLst>
              <a:ext uri="{FF2B5EF4-FFF2-40B4-BE49-F238E27FC236}">
                <a16:creationId xmlns:a16="http://schemas.microsoft.com/office/drawing/2014/main" id="{077AFEDE-2C0C-315D-EF8D-059FFFCC2C00}"/>
              </a:ext>
            </a:extLst>
          </p:cNvPr>
          <p:cNvSpPr/>
          <p:nvPr/>
        </p:nvSpPr>
        <p:spPr>
          <a:xfrm>
            <a:off x="3849962" y="217244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-5</a:t>
            </a:r>
          </a:p>
        </p:txBody>
      </p:sp>
      <p:sp>
        <p:nvSpPr>
          <p:cNvPr id="175" name="Oval 174">
            <a:extLst>
              <a:ext uri="{FF2B5EF4-FFF2-40B4-BE49-F238E27FC236}">
                <a16:creationId xmlns:a16="http://schemas.microsoft.com/office/drawing/2014/main" id="{EE59B3DE-9DCA-0EC5-528D-05F70B2A660A}"/>
              </a:ext>
            </a:extLst>
          </p:cNvPr>
          <p:cNvSpPr/>
          <p:nvPr/>
        </p:nvSpPr>
        <p:spPr>
          <a:xfrm>
            <a:off x="3855521" y="306278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176" name="Oval 175">
            <a:extLst>
              <a:ext uri="{FF2B5EF4-FFF2-40B4-BE49-F238E27FC236}">
                <a16:creationId xmlns:a16="http://schemas.microsoft.com/office/drawing/2014/main" id="{28893F4A-6E25-9212-E49E-337977574BD9}"/>
              </a:ext>
            </a:extLst>
          </p:cNvPr>
          <p:cNvSpPr/>
          <p:nvPr/>
        </p:nvSpPr>
        <p:spPr>
          <a:xfrm>
            <a:off x="3849961" y="393391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-6</a:t>
            </a:r>
          </a:p>
        </p:txBody>
      </p:sp>
      <p:sp>
        <p:nvSpPr>
          <p:cNvPr id="177" name="Oval 176">
            <a:extLst>
              <a:ext uri="{FF2B5EF4-FFF2-40B4-BE49-F238E27FC236}">
                <a16:creationId xmlns:a16="http://schemas.microsoft.com/office/drawing/2014/main" id="{41618CF1-CC4B-72CE-F613-4C340B460742}"/>
              </a:ext>
            </a:extLst>
          </p:cNvPr>
          <p:cNvSpPr/>
          <p:nvPr/>
        </p:nvSpPr>
        <p:spPr>
          <a:xfrm>
            <a:off x="3863525" y="1266275"/>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411</a:t>
            </a:r>
          </a:p>
        </p:txBody>
      </p:sp>
      <p:pic>
        <p:nvPicPr>
          <p:cNvPr id="178" name="Picture 177">
            <a:extLst>
              <a:ext uri="{FF2B5EF4-FFF2-40B4-BE49-F238E27FC236}">
                <a16:creationId xmlns:a16="http://schemas.microsoft.com/office/drawing/2014/main" id="{D8205FF5-8913-43E9-BCCD-EE4A26306F7B}"/>
              </a:ext>
            </a:extLst>
          </p:cNvPr>
          <p:cNvPicPr>
            <a:picLocks noChangeAspect="1"/>
          </p:cNvPicPr>
          <p:nvPr/>
        </p:nvPicPr>
        <p:blipFill>
          <a:blip r:embed="rId3"/>
          <a:stretch>
            <a:fillRect/>
          </a:stretch>
        </p:blipFill>
        <p:spPr>
          <a:xfrm rot="-300000" flipH="1">
            <a:off x="6439370" y="2445310"/>
            <a:ext cx="621792" cy="214266"/>
          </a:xfrm>
          <a:prstGeom prst="rect">
            <a:avLst/>
          </a:prstGeom>
        </p:spPr>
      </p:pic>
      <p:pic>
        <p:nvPicPr>
          <p:cNvPr id="179" name="Picture 178">
            <a:extLst>
              <a:ext uri="{FF2B5EF4-FFF2-40B4-BE49-F238E27FC236}">
                <a16:creationId xmlns:a16="http://schemas.microsoft.com/office/drawing/2014/main" id="{673A281C-5556-1494-B94B-C6ADDB1A4BE4}"/>
              </a:ext>
            </a:extLst>
          </p:cNvPr>
          <p:cNvPicPr>
            <a:picLocks noChangeAspect="1"/>
          </p:cNvPicPr>
          <p:nvPr/>
        </p:nvPicPr>
        <p:blipFill>
          <a:blip r:embed="rId3"/>
          <a:stretch>
            <a:fillRect/>
          </a:stretch>
        </p:blipFill>
        <p:spPr>
          <a:xfrm rot="-300000" flipH="1">
            <a:off x="6798331" y="2106185"/>
            <a:ext cx="621792" cy="214266"/>
          </a:xfrm>
          <a:prstGeom prst="rect">
            <a:avLst/>
          </a:prstGeom>
        </p:spPr>
      </p:pic>
      <p:sp>
        <p:nvSpPr>
          <p:cNvPr id="180" name="Oval 179">
            <a:extLst>
              <a:ext uri="{FF2B5EF4-FFF2-40B4-BE49-F238E27FC236}">
                <a16:creationId xmlns:a16="http://schemas.microsoft.com/office/drawing/2014/main" id="{039D9A92-3C44-6D8A-A1B2-D64611FFE928}"/>
              </a:ext>
            </a:extLst>
          </p:cNvPr>
          <p:cNvSpPr/>
          <p:nvPr/>
        </p:nvSpPr>
        <p:spPr>
          <a:xfrm>
            <a:off x="3852600" y="2163996"/>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0</a:t>
            </a:r>
          </a:p>
        </p:txBody>
      </p:sp>
      <p:sp>
        <p:nvSpPr>
          <p:cNvPr id="181" name="Oval 180">
            <a:extLst>
              <a:ext uri="{FF2B5EF4-FFF2-40B4-BE49-F238E27FC236}">
                <a16:creationId xmlns:a16="http://schemas.microsoft.com/office/drawing/2014/main" id="{07D6C2D4-D258-B89A-9BF2-130D318B5D1A}"/>
              </a:ext>
            </a:extLst>
          </p:cNvPr>
          <p:cNvSpPr/>
          <p:nvPr/>
        </p:nvSpPr>
        <p:spPr>
          <a:xfrm>
            <a:off x="3858159" y="305433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182" name="Oval 181">
            <a:extLst>
              <a:ext uri="{FF2B5EF4-FFF2-40B4-BE49-F238E27FC236}">
                <a16:creationId xmlns:a16="http://schemas.microsoft.com/office/drawing/2014/main" id="{AD72D21F-C4D7-3F9A-444F-93E4B53F0565}"/>
              </a:ext>
            </a:extLst>
          </p:cNvPr>
          <p:cNvSpPr/>
          <p:nvPr/>
        </p:nvSpPr>
        <p:spPr>
          <a:xfrm>
            <a:off x="3852599" y="392546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-0.5</a:t>
            </a:r>
          </a:p>
        </p:txBody>
      </p:sp>
      <p:sp>
        <p:nvSpPr>
          <p:cNvPr id="183" name="Oval 182">
            <a:extLst>
              <a:ext uri="{FF2B5EF4-FFF2-40B4-BE49-F238E27FC236}">
                <a16:creationId xmlns:a16="http://schemas.microsoft.com/office/drawing/2014/main" id="{7A3046C4-84A8-A3B3-8BDA-63C35D339BC1}"/>
              </a:ext>
            </a:extLst>
          </p:cNvPr>
          <p:cNvSpPr/>
          <p:nvPr/>
        </p:nvSpPr>
        <p:spPr>
          <a:xfrm>
            <a:off x="3849363" y="1273661"/>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410</a:t>
            </a:r>
          </a:p>
        </p:txBody>
      </p:sp>
      <p:pic>
        <p:nvPicPr>
          <p:cNvPr id="2" name="Picture 1">
            <a:extLst>
              <a:ext uri="{FF2B5EF4-FFF2-40B4-BE49-F238E27FC236}">
                <a16:creationId xmlns:a16="http://schemas.microsoft.com/office/drawing/2014/main" id="{E177847B-D704-EBC9-3754-D0640FC0DA20}"/>
              </a:ext>
            </a:extLst>
          </p:cNvPr>
          <p:cNvPicPr>
            <a:picLocks noChangeAspect="1"/>
          </p:cNvPicPr>
          <p:nvPr/>
        </p:nvPicPr>
        <p:blipFill>
          <a:blip r:embed="rId3"/>
          <a:stretch>
            <a:fillRect/>
          </a:stretch>
        </p:blipFill>
        <p:spPr>
          <a:xfrm rot="-300000" flipH="1">
            <a:off x="7275683" y="1873378"/>
            <a:ext cx="621792" cy="214266"/>
          </a:xfrm>
          <a:prstGeom prst="rect">
            <a:avLst/>
          </a:prstGeom>
        </p:spPr>
      </p:pic>
      <p:pic>
        <p:nvPicPr>
          <p:cNvPr id="5" name="Picture 4">
            <a:extLst>
              <a:ext uri="{FF2B5EF4-FFF2-40B4-BE49-F238E27FC236}">
                <a16:creationId xmlns:a16="http://schemas.microsoft.com/office/drawing/2014/main" id="{BAF8A95D-8A11-B964-9C88-5DC73A088398}"/>
              </a:ext>
            </a:extLst>
          </p:cNvPr>
          <p:cNvPicPr>
            <a:picLocks noChangeAspect="1"/>
          </p:cNvPicPr>
          <p:nvPr/>
        </p:nvPicPr>
        <p:blipFill>
          <a:blip r:embed="rId3"/>
          <a:stretch>
            <a:fillRect/>
          </a:stretch>
        </p:blipFill>
        <p:spPr>
          <a:xfrm rot="-300000" flipH="1">
            <a:off x="7783135" y="1677269"/>
            <a:ext cx="621792" cy="214266"/>
          </a:xfrm>
          <a:prstGeom prst="rect">
            <a:avLst/>
          </a:prstGeom>
        </p:spPr>
      </p:pic>
      <p:sp>
        <p:nvSpPr>
          <p:cNvPr id="6" name="Oval 5">
            <a:extLst>
              <a:ext uri="{FF2B5EF4-FFF2-40B4-BE49-F238E27FC236}">
                <a16:creationId xmlns:a16="http://schemas.microsoft.com/office/drawing/2014/main" id="{CB9EF845-AAA9-2413-C1AA-09B04B6F83DB}"/>
              </a:ext>
            </a:extLst>
          </p:cNvPr>
          <p:cNvSpPr/>
          <p:nvPr/>
        </p:nvSpPr>
        <p:spPr>
          <a:xfrm>
            <a:off x="3845884" y="2170975"/>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-2</a:t>
            </a:r>
          </a:p>
        </p:txBody>
      </p:sp>
      <p:sp>
        <p:nvSpPr>
          <p:cNvPr id="7" name="Oval 6">
            <a:extLst>
              <a:ext uri="{FF2B5EF4-FFF2-40B4-BE49-F238E27FC236}">
                <a16:creationId xmlns:a16="http://schemas.microsoft.com/office/drawing/2014/main" id="{9865E40E-364A-2AEC-B806-54B3BDD3A538}"/>
              </a:ext>
            </a:extLst>
          </p:cNvPr>
          <p:cNvSpPr/>
          <p:nvPr/>
        </p:nvSpPr>
        <p:spPr>
          <a:xfrm>
            <a:off x="3851443" y="3061310"/>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9" name="Oval 8">
            <a:extLst>
              <a:ext uri="{FF2B5EF4-FFF2-40B4-BE49-F238E27FC236}">
                <a16:creationId xmlns:a16="http://schemas.microsoft.com/office/drawing/2014/main" id="{98D08114-70E1-C5E4-C37C-D60BAEF4CB8A}"/>
              </a:ext>
            </a:extLst>
          </p:cNvPr>
          <p:cNvSpPr/>
          <p:nvPr/>
        </p:nvSpPr>
        <p:spPr>
          <a:xfrm>
            <a:off x="3845883" y="3932440"/>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Elevt</a:t>
            </a:r>
            <a:endParaRPr lang="en-US" sz="1300" b="1"/>
          </a:p>
          <a:p>
            <a:pPr algn="ctr"/>
            <a:r>
              <a:rPr lang="en-US" sz="1300" b="1"/>
              <a:t>-2</a:t>
            </a:r>
          </a:p>
        </p:txBody>
      </p:sp>
      <p:sp>
        <p:nvSpPr>
          <p:cNvPr id="10" name="Oval 9">
            <a:extLst>
              <a:ext uri="{FF2B5EF4-FFF2-40B4-BE49-F238E27FC236}">
                <a16:creationId xmlns:a16="http://schemas.microsoft.com/office/drawing/2014/main" id="{8720DDED-B814-C77E-4FBA-56D204126E05}"/>
              </a:ext>
            </a:extLst>
          </p:cNvPr>
          <p:cNvSpPr/>
          <p:nvPr/>
        </p:nvSpPr>
        <p:spPr>
          <a:xfrm>
            <a:off x="3842647" y="1280640"/>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414</a:t>
            </a:r>
          </a:p>
        </p:txBody>
      </p:sp>
      <p:sp>
        <p:nvSpPr>
          <p:cNvPr id="11" name="Oval 10">
            <a:extLst>
              <a:ext uri="{FF2B5EF4-FFF2-40B4-BE49-F238E27FC236}">
                <a16:creationId xmlns:a16="http://schemas.microsoft.com/office/drawing/2014/main" id="{23F2C3F1-C1CF-D492-C6AC-3C2E87F07D92}"/>
              </a:ext>
            </a:extLst>
          </p:cNvPr>
          <p:cNvSpPr/>
          <p:nvPr/>
        </p:nvSpPr>
        <p:spPr>
          <a:xfrm>
            <a:off x="3852729" y="2163589"/>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AoA</a:t>
            </a:r>
            <a:endParaRPr lang="en-US" sz="1300" b="1"/>
          </a:p>
          <a:p>
            <a:pPr algn="ctr"/>
            <a:r>
              <a:rPr lang="en-US" sz="1300" b="1"/>
              <a:t>0</a:t>
            </a:r>
          </a:p>
        </p:txBody>
      </p:sp>
      <p:sp>
        <p:nvSpPr>
          <p:cNvPr id="12" name="Oval 11">
            <a:extLst>
              <a:ext uri="{FF2B5EF4-FFF2-40B4-BE49-F238E27FC236}">
                <a16:creationId xmlns:a16="http://schemas.microsoft.com/office/drawing/2014/main" id="{9D76B7C4-2B67-2FA5-F71B-6E2061682686}"/>
              </a:ext>
            </a:extLst>
          </p:cNvPr>
          <p:cNvSpPr/>
          <p:nvPr/>
        </p:nvSpPr>
        <p:spPr>
          <a:xfrm>
            <a:off x="3858288" y="3053924"/>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err="1"/>
              <a:t>Trotl</a:t>
            </a:r>
            <a:endParaRPr lang="en-US" sz="1300" b="1"/>
          </a:p>
          <a:p>
            <a:pPr algn="ctr"/>
            <a:r>
              <a:rPr lang="en-US" sz="1300" b="1"/>
              <a:t>1.0</a:t>
            </a:r>
          </a:p>
        </p:txBody>
      </p:sp>
      <p:sp>
        <p:nvSpPr>
          <p:cNvPr id="13" name="Oval 12">
            <a:extLst>
              <a:ext uri="{FF2B5EF4-FFF2-40B4-BE49-F238E27FC236}">
                <a16:creationId xmlns:a16="http://schemas.microsoft.com/office/drawing/2014/main" id="{13C89A03-BB94-0323-AFA0-ED8789EB2505}"/>
              </a:ext>
            </a:extLst>
          </p:cNvPr>
          <p:cNvSpPr/>
          <p:nvPr/>
        </p:nvSpPr>
        <p:spPr>
          <a:xfrm>
            <a:off x="3852728" y="3925054"/>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Elevt-1</a:t>
            </a:r>
          </a:p>
        </p:txBody>
      </p:sp>
      <p:sp>
        <p:nvSpPr>
          <p:cNvPr id="16" name="Oval 15">
            <a:extLst>
              <a:ext uri="{FF2B5EF4-FFF2-40B4-BE49-F238E27FC236}">
                <a16:creationId xmlns:a16="http://schemas.microsoft.com/office/drawing/2014/main" id="{052A6EAD-33DD-713B-3655-BF621CE9215A}"/>
              </a:ext>
            </a:extLst>
          </p:cNvPr>
          <p:cNvSpPr/>
          <p:nvPr/>
        </p:nvSpPr>
        <p:spPr>
          <a:xfrm>
            <a:off x="3849492" y="1273254"/>
            <a:ext cx="848763" cy="790177"/>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300" b="1"/>
              <a:t>Vel</a:t>
            </a:r>
          </a:p>
          <a:p>
            <a:pPr algn="ctr"/>
            <a:r>
              <a:rPr lang="en-US" sz="1300" b="1"/>
              <a:t>422</a:t>
            </a:r>
          </a:p>
        </p:txBody>
      </p:sp>
      <p:pic>
        <p:nvPicPr>
          <p:cNvPr id="17" name="Picture 16">
            <a:extLst>
              <a:ext uri="{FF2B5EF4-FFF2-40B4-BE49-F238E27FC236}">
                <a16:creationId xmlns:a16="http://schemas.microsoft.com/office/drawing/2014/main" id="{9F0FFD2A-7CB9-1A8D-E38B-FA3FF2CD2617}"/>
              </a:ext>
            </a:extLst>
          </p:cNvPr>
          <p:cNvPicPr>
            <a:picLocks noChangeAspect="1"/>
          </p:cNvPicPr>
          <p:nvPr/>
        </p:nvPicPr>
        <p:blipFill>
          <a:blip r:embed="rId3"/>
          <a:stretch>
            <a:fillRect/>
          </a:stretch>
        </p:blipFill>
        <p:spPr>
          <a:xfrm rot="-300000" flipH="1">
            <a:off x="8388938" y="1509356"/>
            <a:ext cx="621792" cy="214266"/>
          </a:xfrm>
          <a:prstGeom prst="rect">
            <a:avLst/>
          </a:prstGeom>
        </p:spPr>
      </p:pic>
      <p:sp>
        <p:nvSpPr>
          <p:cNvPr id="18" name="Oval 17">
            <a:extLst>
              <a:ext uri="{FF2B5EF4-FFF2-40B4-BE49-F238E27FC236}">
                <a16:creationId xmlns:a16="http://schemas.microsoft.com/office/drawing/2014/main" id="{3913478F-8D51-6C52-9284-D39F35FAC135}"/>
              </a:ext>
            </a:extLst>
          </p:cNvPr>
          <p:cNvSpPr/>
          <p:nvPr/>
        </p:nvSpPr>
        <p:spPr>
          <a:xfrm>
            <a:off x="8326277" y="1363513"/>
            <a:ext cx="701588" cy="477515"/>
          </a:xfrm>
          <a:prstGeom prst="ellipse">
            <a:avLst/>
          </a:prstGeom>
          <a:solidFill>
            <a:srgbClr val="00B050">
              <a:alpha val="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BF690A-D127-307D-0AB2-7E0F9B5B49CF}"/>
              </a:ext>
            </a:extLst>
          </p:cNvPr>
          <p:cNvSpPr txBox="1"/>
          <p:nvPr/>
        </p:nvSpPr>
        <p:spPr>
          <a:xfrm>
            <a:off x="8672561" y="4919924"/>
            <a:ext cx="567784" cy="276999"/>
          </a:xfrm>
          <a:prstGeom prst="rect">
            <a:avLst/>
          </a:prstGeom>
          <a:noFill/>
        </p:spPr>
        <p:txBody>
          <a:bodyPr wrap="none" rtlCol="0">
            <a:spAutoFit/>
          </a:bodyPr>
          <a:lstStyle/>
          <a:p>
            <a:r>
              <a:rPr lang="en-US" sz="1200" dirty="0"/>
              <a:t>31/34</a:t>
            </a:r>
          </a:p>
        </p:txBody>
      </p:sp>
    </p:spTree>
    <p:extLst>
      <p:ext uri="{BB962C8B-B14F-4D97-AF65-F5344CB8AC3E}">
        <p14:creationId xmlns:p14="http://schemas.microsoft.com/office/powerpoint/2010/main" val="19268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4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5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5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2"/>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5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58"/>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60"/>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nodeType="afterEffect">
                                  <p:stCondLst>
                                    <p:cond delay="0"/>
                                  </p:stCondLst>
                                  <p:childTnLst>
                                    <p:set>
                                      <p:cBhvr>
                                        <p:cTn id="89" dur="1" fill="hold">
                                          <p:stCondLst>
                                            <p:cond delay="0"/>
                                          </p:stCondLst>
                                        </p:cTn>
                                        <p:tgtEl>
                                          <p:spTgt spid="6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5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59"/>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6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61"/>
                                        </p:tgtEl>
                                        <p:attrNameLst>
                                          <p:attrName>style.visibility</p:attrName>
                                        </p:attrNameLst>
                                      </p:cBhvr>
                                      <p:to>
                                        <p:strVal val="hidden"/>
                                      </p:to>
                                    </p:set>
                                  </p:childTnLst>
                                </p:cTn>
                              </p:par>
                            </p:childTnLst>
                          </p:cTn>
                        </p:par>
                        <p:par>
                          <p:cTn id="100" fill="hold">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par>
                          <p:cTn id="103" fill="hold">
                            <p:stCondLst>
                              <p:cond delay="0"/>
                            </p:stCondLst>
                            <p:childTnLst>
                              <p:par>
                                <p:cTn id="104" presetID="1" presetClass="entr" presetSubtype="0" fill="hold" grpId="0" nodeType="afterEffect">
                                  <p:stCondLst>
                                    <p:cond delay="0"/>
                                  </p:stCondLst>
                                  <p:childTnLst>
                                    <p:set>
                                      <p:cBhvr>
                                        <p:cTn id="105" dur="1" fill="hold">
                                          <p:stCondLst>
                                            <p:cond delay="0"/>
                                          </p:stCondLst>
                                        </p:cTn>
                                        <p:tgtEl>
                                          <p:spTgt spid="64"/>
                                        </p:tgtEl>
                                        <p:attrNameLst>
                                          <p:attrName>style.visibility</p:attrName>
                                        </p:attrNameLst>
                                      </p:cBhvr>
                                      <p:to>
                                        <p:strVal val="visible"/>
                                      </p:to>
                                    </p:set>
                                  </p:childTnLst>
                                </p:cTn>
                              </p:par>
                            </p:childTnLst>
                          </p:cTn>
                        </p:par>
                        <p:par>
                          <p:cTn id="106" fill="hold">
                            <p:stCondLst>
                              <p:cond delay="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childTnLst>
                          </p:cTn>
                        </p:par>
                        <p:par>
                          <p:cTn id="109" fill="hold">
                            <p:stCondLst>
                              <p:cond delay="0"/>
                            </p:stCondLst>
                            <p:childTnLst>
                              <p:par>
                                <p:cTn id="110" presetID="1" presetClass="entr" presetSubtype="0" fill="hold" grpId="0" nodeType="afterEffect">
                                  <p:stCondLst>
                                    <p:cond delay="0"/>
                                  </p:stCondLst>
                                  <p:childTnLst>
                                    <p:set>
                                      <p:cBhvr>
                                        <p:cTn id="111" dur="1" fill="hold">
                                          <p:stCondLst>
                                            <p:cond delay="0"/>
                                          </p:stCondLst>
                                        </p:cTn>
                                        <p:tgtEl>
                                          <p:spTgt spid="66"/>
                                        </p:tgtEl>
                                        <p:attrNameLst>
                                          <p:attrName>style.visibility</p:attrName>
                                        </p:attrNameLst>
                                      </p:cBhvr>
                                      <p:to>
                                        <p:strVal val="visible"/>
                                      </p:to>
                                    </p:set>
                                  </p:childTnLst>
                                </p:cTn>
                              </p:par>
                            </p:childTnLst>
                          </p:cTn>
                        </p:par>
                        <p:par>
                          <p:cTn id="112" fill="hold">
                            <p:stCondLst>
                              <p:cond delay="0"/>
                            </p:stCondLst>
                            <p:childTnLst>
                              <p:par>
                                <p:cTn id="113" presetID="1" presetClass="entr" presetSubtype="0" fill="hold" grpId="0" nodeType="afterEffect">
                                  <p:stCondLst>
                                    <p:cond delay="0"/>
                                  </p:stCondLst>
                                  <p:childTnLst>
                                    <p:set>
                                      <p:cBhvr>
                                        <p:cTn id="114" dur="1" fill="hold">
                                          <p:stCondLst>
                                            <p:cond delay="0"/>
                                          </p:stCondLst>
                                        </p:cTn>
                                        <p:tgtEl>
                                          <p:spTgt spid="69"/>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grpId="0" nodeType="afterEffect">
                                  <p:stCondLst>
                                    <p:cond delay="0"/>
                                  </p:stCondLst>
                                  <p:childTnLst>
                                    <p:set>
                                      <p:cBhvr>
                                        <p:cTn id="117" dur="1" fill="hold">
                                          <p:stCondLst>
                                            <p:cond delay="0"/>
                                          </p:stCondLst>
                                        </p:cTn>
                                        <p:tgtEl>
                                          <p:spTgt spid="68"/>
                                        </p:tgtEl>
                                        <p:attrNameLst>
                                          <p:attrName>style.visibility</p:attrName>
                                        </p:attrNameLst>
                                      </p:cBhvr>
                                      <p:to>
                                        <p:strVal val="visible"/>
                                      </p:to>
                                    </p:set>
                                  </p:childTnLst>
                                </p:cTn>
                              </p:par>
                            </p:childTnLst>
                          </p:cTn>
                        </p:par>
                        <p:par>
                          <p:cTn id="118" fill="hold">
                            <p:stCondLst>
                              <p:cond delay="0"/>
                            </p:stCondLst>
                            <p:childTnLst>
                              <p:par>
                                <p:cTn id="119" presetID="1" presetClass="entr" presetSubtype="0" fill="hold" nodeType="after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63"/>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64"/>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5"/>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6"/>
                                        </p:tgtEl>
                                        <p:attrNameLst>
                                          <p:attrName>style.visibility</p:attrName>
                                        </p:attrNameLst>
                                      </p:cBhvr>
                                      <p:to>
                                        <p:strVal val="hidden"/>
                                      </p:to>
                                    </p:set>
                                  </p:childTnLst>
                                </p:cTn>
                              </p:par>
                            </p:childTnLst>
                          </p:cTn>
                        </p:par>
                        <p:par>
                          <p:cTn id="131" fill="hold">
                            <p:stCondLst>
                              <p:cond delay="0"/>
                            </p:stCondLst>
                            <p:childTnLst>
                              <p:par>
                                <p:cTn id="132" presetID="1" presetClass="entr" presetSubtype="0" fill="hold" grpId="0" nodeType="afterEffect">
                                  <p:stCondLst>
                                    <p:cond delay="0"/>
                                  </p:stCondLst>
                                  <p:childTnLst>
                                    <p:set>
                                      <p:cBhvr>
                                        <p:cTn id="133" dur="1" fill="hold">
                                          <p:stCondLst>
                                            <p:cond delay="0"/>
                                          </p:stCondLst>
                                        </p:cTn>
                                        <p:tgtEl>
                                          <p:spTgt spid="145"/>
                                        </p:tgtEl>
                                        <p:attrNameLst>
                                          <p:attrName>style.visibility</p:attrName>
                                        </p:attrNameLst>
                                      </p:cBhvr>
                                      <p:to>
                                        <p:strVal val="visible"/>
                                      </p:to>
                                    </p:set>
                                  </p:childTnLst>
                                </p:cTn>
                              </p:par>
                            </p:childTnLst>
                          </p:cTn>
                        </p:par>
                        <p:par>
                          <p:cTn id="134" fill="hold">
                            <p:stCondLst>
                              <p:cond delay="0"/>
                            </p:stCondLst>
                            <p:childTnLst>
                              <p:par>
                                <p:cTn id="135" presetID="1" presetClass="entr" presetSubtype="0" fill="hold" grpId="0" nodeType="afterEffect">
                                  <p:stCondLst>
                                    <p:cond delay="0"/>
                                  </p:stCondLst>
                                  <p:childTnLst>
                                    <p:set>
                                      <p:cBhvr>
                                        <p:cTn id="136" dur="1" fill="hold">
                                          <p:stCondLst>
                                            <p:cond delay="0"/>
                                          </p:stCondLst>
                                        </p:cTn>
                                        <p:tgtEl>
                                          <p:spTgt spid="146"/>
                                        </p:tgtEl>
                                        <p:attrNameLst>
                                          <p:attrName>style.visibility</p:attrName>
                                        </p:attrNameLst>
                                      </p:cBhvr>
                                      <p:to>
                                        <p:strVal val="visible"/>
                                      </p:to>
                                    </p:set>
                                  </p:childTnLst>
                                </p:cTn>
                              </p:par>
                            </p:childTnLst>
                          </p:cTn>
                        </p:par>
                        <p:par>
                          <p:cTn id="137" fill="hold">
                            <p:stCondLst>
                              <p:cond delay="0"/>
                            </p:stCondLst>
                            <p:childTnLst>
                              <p:par>
                                <p:cTn id="138" presetID="1" presetClass="entr" presetSubtype="0" fill="hold" grpId="0" nodeType="afterEffect">
                                  <p:stCondLst>
                                    <p:cond delay="0"/>
                                  </p:stCondLst>
                                  <p:childTnLst>
                                    <p:set>
                                      <p:cBhvr>
                                        <p:cTn id="139" dur="1" fill="hold">
                                          <p:stCondLst>
                                            <p:cond delay="0"/>
                                          </p:stCondLst>
                                        </p:cTn>
                                        <p:tgtEl>
                                          <p:spTgt spid="147"/>
                                        </p:tgtEl>
                                        <p:attrNameLst>
                                          <p:attrName>style.visibility</p:attrName>
                                        </p:attrNameLst>
                                      </p:cBhvr>
                                      <p:to>
                                        <p:strVal val="visible"/>
                                      </p:to>
                                    </p:set>
                                  </p:childTnLst>
                                </p:cTn>
                              </p:par>
                            </p:childTnLst>
                          </p:cTn>
                        </p:par>
                        <p:par>
                          <p:cTn id="140" fill="hold">
                            <p:stCondLst>
                              <p:cond delay="0"/>
                            </p:stCondLst>
                            <p:childTnLst>
                              <p:par>
                                <p:cTn id="141" presetID="1" presetClass="entr" presetSubtype="0" fill="hold" grpId="0" nodeType="afterEffect">
                                  <p:stCondLst>
                                    <p:cond delay="0"/>
                                  </p:stCondLst>
                                  <p:childTnLst>
                                    <p:set>
                                      <p:cBhvr>
                                        <p:cTn id="142" dur="1" fill="hold">
                                          <p:stCondLst>
                                            <p:cond delay="0"/>
                                          </p:stCondLst>
                                        </p:cTn>
                                        <p:tgtEl>
                                          <p:spTgt spid="148"/>
                                        </p:tgtEl>
                                        <p:attrNameLst>
                                          <p:attrName>style.visibility</p:attrName>
                                        </p:attrNameLst>
                                      </p:cBhvr>
                                      <p:to>
                                        <p:strVal val="visible"/>
                                      </p:to>
                                    </p:set>
                                  </p:childTnLst>
                                </p:cTn>
                              </p:par>
                            </p:childTnLst>
                          </p:cTn>
                        </p:par>
                        <p:par>
                          <p:cTn id="143" fill="hold">
                            <p:stCondLst>
                              <p:cond delay="0"/>
                            </p:stCondLst>
                            <p:childTnLst>
                              <p:par>
                                <p:cTn id="144" presetID="1" presetClass="entr" presetSubtype="0" fill="hold" nodeType="afterEffect">
                                  <p:stCondLst>
                                    <p:cond delay="0"/>
                                  </p:stCondLst>
                                  <p:childTnLst>
                                    <p:set>
                                      <p:cBhvr>
                                        <p:cTn id="145" dur="1" fill="hold">
                                          <p:stCondLst>
                                            <p:cond delay="0"/>
                                          </p:stCondLst>
                                        </p:cTn>
                                        <p:tgtEl>
                                          <p:spTgt spid="110"/>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145"/>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46"/>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147"/>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148"/>
                                        </p:tgtEl>
                                        <p:attrNameLst>
                                          <p:attrName>style.visibility</p:attrName>
                                        </p:attrNameLst>
                                      </p:cBhvr>
                                      <p:to>
                                        <p:strVal val="hidden"/>
                                      </p:to>
                                    </p:set>
                                  </p:childTnLst>
                                </p:cTn>
                              </p:par>
                            </p:childTnLst>
                          </p:cTn>
                        </p:par>
                        <p:par>
                          <p:cTn id="156" fill="hold">
                            <p:stCondLst>
                              <p:cond delay="0"/>
                            </p:stCondLst>
                            <p:childTnLst>
                              <p:par>
                                <p:cTn id="157" presetID="1" presetClass="entr" presetSubtype="0" fill="hold" grpId="0" nodeType="afterEffect">
                                  <p:stCondLst>
                                    <p:cond delay="0"/>
                                  </p:stCondLst>
                                  <p:childTnLst>
                                    <p:set>
                                      <p:cBhvr>
                                        <p:cTn id="158" dur="1" fill="hold">
                                          <p:stCondLst>
                                            <p:cond delay="0"/>
                                          </p:stCondLst>
                                        </p:cTn>
                                        <p:tgtEl>
                                          <p:spTgt spid="14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0"/>
                                  </p:stCondLst>
                                  <p:childTnLst>
                                    <p:set>
                                      <p:cBhvr>
                                        <p:cTn id="161" dur="1" fill="hold">
                                          <p:stCondLst>
                                            <p:cond delay="0"/>
                                          </p:stCondLst>
                                        </p:cTn>
                                        <p:tgtEl>
                                          <p:spTgt spid="150"/>
                                        </p:tgtEl>
                                        <p:attrNameLst>
                                          <p:attrName>style.visibility</p:attrName>
                                        </p:attrNameLst>
                                      </p:cBhvr>
                                      <p:to>
                                        <p:strVal val="visible"/>
                                      </p:to>
                                    </p:set>
                                  </p:childTnLst>
                                </p:cTn>
                              </p:par>
                            </p:childTnLst>
                          </p:cTn>
                        </p:par>
                        <p:par>
                          <p:cTn id="162" fill="hold">
                            <p:stCondLst>
                              <p:cond delay="0"/>
                            </p:stCondLst>
                            <p:childTnLst>
                              <p:par>
                                <p:cTn id="163" presetID="1" presetClass="entr" presetSubtype="0" fill="hold" grpId="0" nodeType="afterEffect">
                                  <p:stCondLst>
                                    <p:cond delay="0"/>
                                  </p:stCondLst>
                                  <p:childTnLst>
                                    <p:set>
                                      <p:cBhvr>
                                        <p:cTn id="164" dur="1" fill="hold">
                                          <p:stCondLst>
                                            <p:cond delay="0"/>
                                          </p:stCondLst>
                                        </p:cTn>
                                        <p:tgtEl>
                                          <p:spTgt spid="151"/>
                                        </p:tgtEl>
                                        <p:attrNameLst>
                                          <p:attrName>style.visibility</p:attrName>
                                        </p:attrNameLst>
                                      </p:cBhvr>
                                      <p:to>
                                        <p:strVal val="visible"/>
                                      </p:to>
                                    </p:set>
                                  </p:childTnLst>
                                </p:cTn>
                              </p:par>
                            </p:childTnLst>
                          </p:cTn>
                        </p:par>
                        <p:par>
                          <p:cTn id="165" fill="hold">
                            <p:stCondLst>
                              <p:cond delay="0"/>
                            </p:stCondLst>
                            <p:childTnLst>
                              <p:par>
                                <p:cTn id="166" presetID="1" presetClass="entr" presetSubtype="0" fill="hold" grpId="0" nodeType="afterEffect">
                                  <p:stCondLst>
                                    <p:cond delay="0"/>
                                  </p:stCondLst>
                                  <p:childTnLst>
                                    <p:set>
                                      <p:cBhvr>
                                        <p:cTn id="167" dur="1" fill="hold">
                                          <p:stCondLst>
                                            <p:cond delay="0"/>
                                          </p:stCondLst>
                                        </p:cTn>
                                        <p:tgtEl>
                                          <p:spTgt spid="152"/>
                                        </p:tgtEl>
                                        <p:attrNameLst>
                                          <p:attrName>style.visibility</p:attrName>
                                        </p:attrNameLst>
                                      </p:cBhvr>
                                      <p:to>
                                        <p:strVal val="visible"/>
                                      </p:to>
                                    </p:set>
                                  </p:childTnLst>
                                </p:cTn>
                              </p:par>
                            </p:childTnLst>
                          </p:cTn>
                        </p:par>
                        <p:par>
                          <p:cTn id="168" fill="hold">
                            <p:stCondLst>
                              <p:cond delay="0"/>
                            </p:stCondLst>
                            <p:childTnLst>
                              <p:par>
                                <p:cTn id="169" presetID="1" presetClass="entr" presetSubtype="0" fill="hold" nodeType="afterEffect">
                                  <p:stCondLst>
                                    <p:cond delay="0"/>
                                  </p:stCondLst>
                                  <p:childTnLst>
                                    <p:set>
                                      <p:cBhvr>
                                        <p:cTn id="170" dur="1" fill="hold">
                                          <p:stCondLst>
                                            <p:cond delay="0"/>
                                          </p:stCondLst>
                                        </p:cTn>
                                        <p:tgtEl>
                                          <p:spTgt spid="153"/>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149"/>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150"/>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152"/>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151"/>
                                        </p:tgtEl>
                                        <p:attrNameLst>
                                          <p:attrName>style.visibility</p:attrName>
                                        </p:attrNameLst>
                                      </p:cBhvr>
                                      <p:to>
                                        <p:strVal val="hidden"/>
                                      </p:to>
                                    </p:set>
                                  </p:childTnLst>
                                </p:cTn>
                              </p:par>
                            </p:childTnLst>
                          </p:cTn>
                        </p:par>
                        <p:par>
                          <p:cTn id="181" fill="hold">
                            <p:stCondLst>
                              <p:cond delay="0"/>
                            </p:stCondLst>
                            <p:childTnLst>
                              <p:par>
                                <p:cTn id="182" presetID="1" presetClass="entr" presetSubtype="0" fill="hold" nodeType="afterEffect">
                                  <p:stCondLst>
                                    <p:cond delay="0"/>
                                  </p:stCondLst>
                                  <p:childTnLst>
                                    <p:set>
                                      <p:cBhvr>
                                        <p:cTn id="183" dur="1" fill="hold">
                                          <p:stCondLst>
                                            <p:cond delay="0"/>
                                          </p:stCondLst>
                                        </p:cTn>
                                        <p:tgtEl>
                                          <p:spTgt spid="163"/>
                                        </p:tgtEl>
                                        <p:attrNameLst>
                                          <p:attrName>style.visibility</p:attrName>
                                        </p:attrNameLst>
                                      </p:cBhvr>
                                      <p:to>
                                        <p:strVal val="visible"/>
                                      </p:to>
                                    </p:set>
                                  </p:childTnLst>
                                </p:cTn>
                              </p:par>
                            </p:childTnLst>
                          </p:cTn>
                        </p:par>
                        <p:par>
                          <p:cTn id="184" fill="hold">
                            <p:stCondLst>
                              <p:cond delay="0"/>
                            </p:stCondLst>
                            <p:childTnLst>
                              <p:par>
                                <p:cTn id="185" presetID="1" presetClass="entr" presetSubtype="0" fill="hold" grpId="0" nodeType="afterEffect">
                                  <p:stCondLst>
                                    <p:cond delay="0"/>
                                  </p:stCondLst>
                                  <p:childTnLst>
                                    <p:set>
                                      <p:cBhvr>
                                        <p:cTn id="186" dur="1" fill="hold">
                                          <p:stCondLst>
                                            <p:cond delay="0"/>
                                          </p:stCondLst>
                                        </p:cTn>
                                        <p:tgtEl>
                                          <p:spTgt spid="155"/>
                                        </p:tgtEl>
                                        <p:attrNameLst>
                                          <p:attrName>style.visibility</p:attrName>
                                        </p:attrNameLst>
                                      </p:cBhvr>
                                      <p:to>
                                        <p:strVal val="visible"/>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156"/>
                                        </p:tgtEl>
                                        <p:attrNameLst>
                                          <p:attrName>style.visibility</p:attrName>
                                        </p:attrNameLst>
                                      </p:cBhvr>
                                      <p:to>
                                        <p:strVal val="visible"/>
                                      </p:to>
                                    </p:set>
                                  </p:childTnLst>
                                </p:cTn>
                              </p:par>
                            </p:childTnLst>
                          </p:cTn>
                        </p:par>
                        <p:par>
                          <p:cTn id="190" fill="hold">
                            <p:stCondLst>
                              <p:cond delay="0"/>
                            </p:stCondLst>
                            <p:childTnLst>
                              <p:par>
                                <p:cTn id="191" presetID="1" presetClass="entr" presetSubtype="0" fill="hold" grpId="0" nodeType="afterEffect">
                                  <p:stCondLst>
                                    <p:cond delay="0"/>
                                  </p:stCondLst>
                                  <p:childTnLst>
                                    <p:set>
                                      <p:cBhvr>
                                        <p:cTn id="192" dur="1" fill="hold">
                                          <p:stCondLst>
                                            <p:cond delay="0"/>
                                          </p:stCondLst>
                                        </p:cTn>
                                        <p:tgtEl>
                                          <p:spTgt spid="157"/>
                                        </p:tgtEl>
                                        <p:attrNameLst>
                                          <p:attrName>style.visibility</p:attrName>
                                        </p:attrNameLst>
                                      </p:cBhvr>
                                      <p:to>
                                        <p:strVal val="visible"/>
                                      </p:to>
                                    </p:set>
                                  </p:childTnLst>
                                </p:cTn>
                              </p:par>
                            </p:childTnLst>
                          </p:cTn>
                        </p:par>
                        <p:par>
                          <p:cTn id="193" fill="hold">
                            <p:stCondLst>
                              <p:cond delay="0"/>
                            </p:stCondLst>
                            <p:childTnLst>
                              <p:par>
                                <p:cTn id="194" presetID="1" presetClass="entr" presetSubtype="0" fill="hold" grpId="0" nodeType="afterEffect">
                                  <p:stCondLst>
                                    <p:cond delay="0"/>
                                  </p:stCondLst>
                                  <p:childTnLst>
                                    <p:set>
                                      <p:cBhvr>
                                        <p:cTn id="195" dur="1" fill="hold">
                                          <p:stCondLst>
                                            <p:cond delay="0"/>
                                          </p:stCondLst>
                                        </p:cTn>
                                        <p:tgtEl>
                                          <p:spTgt spid="158"/>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grpId="1" nodeType="clickEffect">
                                  <p:stCondLst>
                                    <p:cond delay="0"/>
                                  </p:stCondLst>
                                  <p:childTnLst>
                                    <p:set>
                                      <p:cBhvr>
                                        <p:cTn id="199" dur="1" fill="hold">
                                          <p:stCondLst>
                                            <p:cond delay="0"/>
                                          </p:stCondLst>
                                        </p:cTn>
                                        <p:tgtEl>
                                          <p:spTgt spid="155"/>
                                        </p:tgtEl>
                                        <p:attrNameLst>
                                          <p:attrName>style.visibility</p:attrName>
                                        </p:attrNameLst>
                                      </p:cBhvr>
                                      <p:to>
                                        <p:strVal val="hidden"/>
                                      </p:to>
                                    </p:set>
                                  </p:childTnLst>
                                </p:cTn>
                              </p:par>
                              <p:par>
                                <p:cTn id="200" presetID="1" presetClass="exit" presetSubtype="0" fill="hold" grpId="1" nodeType="withEffect">
                                  <p:stCondLst>
                                    <p:cond delay="0"/>
                                  </p:stCondLst>
                                  <p:childTnLst>
                                    <p:set>
                                      <p:cBhvr>
                                        <p:cTn id="201" dur="1" fill="hold">
                                          <p:stCondLst>
                                            <p:cond delay="0"/>
                                          </p:stCondLst>
                                        </p:cTn>
                                        <p:tgtEl>
                                          <p:spTgt spid="156"/>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157"/>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158"/>
                                        </p:tgtEl>
                                        <p:attrNameLst>
                                          <p:attrName>style.visibility</p:attrName>
                                        </p:attrNameLst>
                                      </p:cBhvr>
                                      <p:to>
                                        <p:strVal val="hidden"/>
                                      </p:to>
                                    </p:set>
                                  </p:childTnLst>
                                </p:cTn>
                              </p:par>
                            </p:childTnLst>
                          </p:cTn>
                        </p:par>
                        <p:par>
                          <p:cTn id="206" fill="hold">
                            <p:stCondLst>
                              <p:cond delay="0"/>
                            </p:stCondLst>
                            <p:childTnLst>
                              <p:par>
                                <p:cTn id="207" presetID="1" presetClass="entr" presetSubtype="0" fill="hold" nodeType="afterEffect">
                                  <p:stCondLst>
                                    <p:cond delay="0"/>
                                  </p:stCondLst>
                                  <p:childTnLst>
                                    <p:set>
                                      <p:cBhvr>
                                        <p:cTn id="208" dur="1" fill="hold">
                                          <p:stCondLst>
                                            <p:cond delay="0"/>
                                          </p:stCondLst>
                                        </p:cTn>
                                        <p:tgtEl>
                                          <p:spTgt spid="168"/>
                                        </p:tgtEl>
                                        <p:attrNameLst>
                                          <p:attrName>style.visibility</p:attrName>
                                        </p:attrNameLst>
                                      </p:cBhvr>
                                      <p:to>
                                        <p:strVal val="visible"/>
                                      </p:to>
                                    </p:set>
                                  </p:childTnLst>
                                </p:cTn>
                              </p:par>
                            </p:childTnLst>
                          </p:cTn>
                        </p:par>
                        <p:par>
                          <p:cTn id="209" fill="hold">
                            <p:stCondLst>
                              <p:cond delay="0"/>
                            </p:stCondLst>
                            <p:childTnLst>
                              <p:par>
                                <p:cTn id="210" presetID="1" presetClass="entr" presetSubtype="0" fill="hold" grpId="0" nodeType="afterEffect">
                                  <p:stCondLst>
                                    <p:cond delay="0"/>
                                  </p:stCondLst>
                                  <p:childTnLst>
                                    <p:set>
                                      <p:cBhvr>
                                        <p:cTn id="211" dur="1" fill="hold">
                                          <p:stCondLst>
                                            <p:cond delay="0"/>
                                          </p:stCondLst>
                                        </p:cTn>
                                        <p:tgtEl>
                                          <p:spTgt spid="164"/>
                                        </p:tgtEl>
                                        <p:attrNameLst>
                                          <p:attrName>style.visibility</p:attrName>
                                        </p:attrNameLst>
                                      </p:cBhvr>
                                      <p:to>
                                        <p:strVal val="visible"/>
                                      </p:to>
                                    </p:set>
                                  </p:childTnLst>
                                </p:cTn>
                              </p:par>
                            </p:childTnLst>
                          </p:cTn>
                        </p:par>
                        <p:par>
                          <p:cTn id="212" fill="hold">
                            <p:stCondLst>
                              <p:cond delay="0"/>
                            </p:stCondLst>
                            <p:childTnLst>
                              <p:par>
                                <p:cTn id="213" presetID="1" presetClass="entr" presetSubtype="0" fill="hold" grpId="0" nodeType="afterEffect">
                                  <p:stCondLst>
                                    <p:cond delay="0"/>
                                  </p:stCondLst>
                                  <p:childTnLst>
                                    <p:set>
                                      <p:cBhvr>
                                        <p:cTn id="214" dur="1" fill="hold">
                                          <p:stCondLst>
                                            <p:cond delay="0"/>
                                          </p:stCondLst>
                                        </p:cTn>
                                        <p:tgtEl>
                                          <p:spTgt spid="165"/>
                                        </p:tgtEl>
                                        <p:attrNameLst>
                                          <p:attrName>style.visibility</p:attrName>
                                        </p:attrNameLst>
                                      </p:cBhvr>
                                      <p:to>
                                        <p:strVal val="visible"/>
                                      </p:to>
                                    </p:set>
                                  </p:childTnLst>
                                </p:cTn>
                              </p:par>
                            </p:childTnLst>
                          </p:cTn>
                        </p:par>
                        <p:par>
                          <p:cTn id="215" fill="hold">
                            <p:stCondLst>
                              <p:cond delay="0"/>
                            </p:stCondLst>
                            <p:childTnLst>
                              <p:par>
                                <p:cTn id="216" presetID="1" presetClass="entr" presetSubtype="0" fill="hold" grpId="0" nodeType="afterEffect">
                                  <p:stCondLst>
                                    <p:cond delay="0"/>
                                  </p:stCondLst>
                                  <p:childTnLst>
                                    <p:set>
                                      <p:cBhvr>
                                        <p:cTn id="217" dur="1" fill="hold">
                                          <p:stCondLst>
                                            <p:cond delay="0"/>
                                          </p:stCondLst>
                                        </p:cTn>
                                        <p:tgtEl>
                                          <p:spTgt spid="166"/>
                                        </p:tgtEl>
                                        <p:attrNameLst>
                                          <p:attrName>style.visibility</p:attrName>
                                        </p:attrNameLst>
                                      </p:cBhvr>
                                      <p:to>
                                        <p:strVal val="visible"/>
                                      </p:to>
                                    </p:set>
                                  </p:childTnLst>
                                </p:cTn>
                              </p:par>
                            </p:childTnLst>
                          </p:cTn>
                        </p:par>
                        <p:par>
                          <p:cTn id="218" fill="hold">
                            <p:stCondLst>
                              <p:cond delay="0"/>
                            </p:stCondLst>
                            <p:childTnLst>
                              <p:par>
                                <p:cTn id="219" presetID="1" presetClass="entr" presetSubtype="0" fill="hold" grpId="0" nodeType="afterEffect">
                                  <p:stCondLst>
                                    <p:cond delay="0"/>
                                  </p:stCondLst>
                                  <p:childTnLst>
                                    <p:set>
                                      <p:cBhvr>
                                        <p:cTn id="220" dur="1" fill="hold">
                                          <p:stCondLst>
                                            <p:cond delay="0"/>
                                          </p:stCondLst>
                                        </p:cTn>
                                        <p:tgtEl>
                                          <p:spTgt spid="167"/>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xit" presetSubtype="0" fill="hold" grpId="1" nodeType="clickEffect">
                                  <p:stCondLst>
                                    <p:cond delay="0"/>
                                  </p:stCondLst>
                                  <p:childTnLst>
                                    <p:set>
                                      <p:cBhvr>
                                        <p:cTn id="224" dur="1" fill="hold">
                                          <p:stCondLst>
                                            <p:cond delay="0"/>
                                          </p:stCondLst>
                                        </p:cTn>
                                        <p:tgtEl>
                                          <p:spTgt spid="164"/>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165"/>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166"/>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167"/>
                                        </p:tgtEl>
                                        <p:attrNameLst>
                                          <p:attrName>style.visibility</p:attrName>
                                        </p:attrNameLst>
                                      </p:cBhvr>
                                      <p:to>
                                        <p:strVal val="hidden"/>
                                      </p:to>
                                    </p:set>
                                  </p:childTnLst>
                                </p:cTn>
                              </p:par>
                            </p:childTnLst>
                          </p:cTn>
                        </p:par>
                        <p:par>
                          <p:cTn id="231" fill="hold">
                            <p:stCondLst>
                              <p:cond delay="0"/>
                            </p:stCondLst>
                            <p:childTnLst>
                              <p:par>
                                <p:cTn id="232" presetID="1" presetClass="entr" presetSubtype="0" fill="hold" nodeType="afterEffect">
                                  <p:stCondLst>
                                    <p:cond delay="0"/>
                                  </p:stCondLst>
                                  <p:childTnLst>
                                    <p:set>
                                      <p:cBhvr>
                                        <p:cTn id="233" dur="1" fill="hold">
                                          <p:stCondLst>
                                            <p:cond delay="0"/>
                                          </p:stCondLst>
                                        </p:cTn>
                                        <p:tgtEl>
                                          <p:spTgt spid="178"/>
                                        </p:tgtEl>
                                        <p:attrNameLst>
                                          <p:attrName>style.visibility</p:attrName>
                                        </p:attrNameLst>
                                      </p:cBhvr>
                                      <p:to>
                                        <p:strVal val="visible"/>
                                      </p:to>
                                    </p:set>
                                  </p:childTnLst>
                                </p:cTn>
                              </p:par>
                            </p:childTnLst>
                          </p:cTn>
                        </p:par>
                        <p:par>
                          <p:cTn id="234" fill="hold">
                            <p:stCondLst>
                              <p:cond delay="0"/>
                            </p:stCondLst>
                            <p:childTnLst>
                              <p:par>
                                <p:cTn id="235" presetID="1" presetClass="entr" presetSubtype="0" fill="hold" grpId="0" nodeType="afterEffect">
                                  <p:stCondLst>
                                    <p:cond delay="0"/>
                                  </p:stCondLst>
                                  <p:childTnLst>
                                    <p:set>
                                      <p:cBhvr>
                                        <p:cTn id="236" dur="1" fill="hold">
                                          <p:stCondLst>
                                            <p:cond delay="0"/>
                                          </p:stCondLst>
                                        </p:cTn>
                                        <p:tgtEl>
                                          <p:spTgt spid="174"/>
                                        </p:tgtEl>
                                        <p:attrNameLst>
                                          <p:attrName>style.visibility</p:attrName>
                                        </p:attrNameLst>
                                      </p:cBhvr>
                                      <p:to>
                                        <p:strVal val="visible"/>
                                      </p:to>
                                    </p:set>
                                  </p:childTnLst>
                                </p:cTn>
                              </p:par>
                            </p:childTnLst>
                          </p:cTn>
                        </p:par>
                        <p:par>
                          <p:cTn id="237" fill="hold">
                            <p:stCondLst>
                              <p:cond delay="0"/>
                            </p:stCondLst>
                            <p:childTnLst>
                              <p:par>
                                <p:cTn id="238" presetID="1" presetClass="entr" presetSubtype="0" fill="hold" grpId="0" nodeType="afterEffect">
                                  <p:stCondLst>
                                    <p:cond delay="0"/>
                                  </p:stCondLst>
                                  <p:childTnLst>
                                    <p:set>
                                      <p:cBhvr>
                                        <p:cTn id="239" dur="1" fill="hold">
                                          <p:stCondLst>
                                            <p:cond delay="0"/>
                                          </p:stCondLst>
                                        </p:cTn>
                                        <p:tgtEl>
                                          <p:spTgt spid="175"/>
                                        </p:tgtEl>
                                        <p:attrNameLst>
                                          <p:attrName>style.visibility</p:attrName>
                                        </p:attrNameLst>
                                      </p:cBhvr>
                                      <p:to>
                                        <p:strVal val="visible"/>
                                      </p:to>
                                    </p:set>
                                  </p:childTnLst>
                                </p:cTn>
                              </p:par>
                            </p:childTnLst>
                          </p:cTn>
                        </p:par>
                        <p:par>
                          <p:cTn id="240" fill="hold">
                            <p:stCondLst>
                              <p:cond delay="0"/>
                            </p:stCondLst>
                            <p:childTnLst>
                              <p:par>
                                <p:cTn id="241" presetID="1" presetClass="entr" presetSubtype="0" fill="hold" grpId="0" nodeType="afterEffect">
                                  <p:stCondLst>
                                    <p:cond delay="0"/>
                                  </p:stCondLst>
                                  <p:childTnLst>
                                    <p:set>
                                      <p:cBhvr>
                                        <p:cTn id="242" dur="1" fill="hold">
                                          <p:stCondLst>
                                            <p:cond delay="0"/>
                                          </p:stCondLst>
                                        </p:cTn>
                                        <p:tgtEl>
                                          <p:spTgt spid="176"/>
                                        </p:tgtEl>
                                        <p:attrNameLst>
                                          <p:attrName>style.visibility</p:attrName>
                                        </p:attrNameLst>
                                      </p:cBhvr>
                                      <p:to>
                                        <p:strVal val="visible"/>
                                      </p:to>
                                    </p:set>
                                  </p:childTnLst>
                                </p:cTn>
                              </p:par>
                            </p:childTnLst>
                          </p:cTn>
                        </p:par>
                        <p:par>
                          <p:cTn id="243" fill="hold">
                            <p:stCondLst>
                              <p:cond delay="0"/>
                            </p:stCondLst>
                            <p:childTnLst>
                              <p:par>
                                <p:cTn id="244" presetID="1" presetClass="entr" presetSubtype="0" fill="hold" grpId="0" nodeType="afterEffect">
                                  <p:stCondLst>
                                    <p:cond delay="0"/>
                                  </p:stCondLst>
                                  <p:childTnLst>
                                    <p:set>
                                      <p:cBhvr>
                                        <p:cTn id="245" dur="1" fill="hold">
                                          <p:stCondLst>
                                            <p:cond delay="0"/>
                                          </p:stCondLst>
                                        </p:cTn>
                                        <p:tgtEl>
                                          <p:spTgt spid="177"/>
                                        </p:tgtEl>
                                        <p:attrNameLst>
                                          <p:attrName>style.visibility</p:attrName>
                                        </p:attrNameLst>
                                      </p:cBhvr>
                                      <p:to>
                                        <p:strVal val="visible"/>
                                      </p:to>
                                    </p:set>
                                  </p:childTnLst>
                                </p:cTn>
                              </p:par>
                            </p:childTnLst>
                          </p:cTn>
                        </p:par>
                      </p:childTnLst>
                    </p:cTn>
                  </p:par>
                  <p:par>
                    <p:cTn id="246" fill="hold">
                      <p:stCondLst>
                        <p:cond delay="indefinite"/>
                      </p:stCondLst>
                      <p:childTnLst>
                        <p:par>
                          <p:cTn id="247" fill="hold">
                            <p:stCondLst>
                              <p:cond delay="0"/>
                            </p:stCondLst>
                            <p:childTnLst>
                              <p:par>
                                <p:cTn id="248" presetID="1" presetClass="exit" presetSubtype="0" fill="hold" grpId="1" nodeType="clickEffect">
                                  <p:stCondLst>
                                    <p:cond delay="0"/>
                                  </p:stCondLst>
                                  <p:childTnLst>
                                    <p:set>
                                      <p:cBhvr>
                                        <p:cTn id="249" dur="1" fill="hold">
                                          <p:stCondLst>
                                            <p:cond delay="0"/>
                                          </p:stCondLst>
                                        </p:cTn>
                                        <p:tgtEl>
                                          <p:spTgt spid="174"/>
                                        </p:tgtEl>
                                        <p:attrNameLst>
                                          <p:attrName>style.visibility</p:attrName>
                                        </p:attrNameLst>
                                      </p:cBhvr>
                                      <p:to>
                                        <p:strVal val="hidden"/>
                                      </p:to>
                                    </p:set>
                                  </p:childTnLst>
                                </p:cTn>
                              </p:par>
                              <p:par>
                                <p:cTn id="250" presetID="1" presetClass="exit" presetSubtype="0" fill="hold" grpId="1" nodeType="withEffect">
                                  <p:stCondLst>
                                    <p:cond delay="0"/>
                                  </p:stCondLst>
                                  <p:childTnLst>
                                    <p:set>
                                      <p:cBhvr>
                                        <p:cTn id="251" dur="1" fill="hold">
                                          <p:stCondLst>
                                            <p:cond delay="0"/>
                                          </p:stCondLst>
                                        </p:cTn>
                                        <p:tgtEl>
                                          <p:spTgt spid="175"/>
                                        </p:tgtEl>
                                        <p:attrNameLst>
                                          <p:attrName>style.visibility</p:attrName>
                                        </p:attrNameLst>
                                      </p:cBhvr>
                                      <p:to>
                                        <p:strVal val="hidden"/>
                                      </p:to>
                                    </p:set>
                                  </p:childTnLst>
                                </p:cTn>
                              </p:par>
                              <p:par>
                                <p:cTn id="252" presetID="1" presetClass="exit" presetSubtype="0" fill="hold" grpId="1" nodeType="withEffect">
                                  <p:stCondLst>
                                    <p:cond delay="0"/>
                                  </p:stCondLst>
                                  <p:childTnLst>
                                    <p:set>
                                      <p:cBhvr>
                                        <p:cTn id="253" dur="1" fill="hold">
                                          <p:stCondLst>
                                            <p:cond delay="0"/>
                                          </p:stCondLst>
                                        </p:cTn>
                                        <p:tgtEl>
                                          <p:spTgt spid="176"/>
                                        </p:tgtEl>
                                        <p:attrNameLst>
                                          <p:attrName>style.visibility</p:attrName>
                                        </p:attrNameLst>
                                      </p:cBhvr>
                                      <p:to>
                                        <p:strVal val="hidden"/>
                                      </p:to>
                                    </p:set>
                                  </p:childTnLst>
                                </p:cTn>
                              </p:par>
                              <p:par>
                                <p:cTn id="254" presetID="1" presetClass="exit" presetSubtype="0" fill="hold" grpId="1" nodeType="withEffect">
                                  <p:stCondLst>
                                    <p:cond delay="0"/>
                                  </p:stCondLst>
                                  <p:childTnLst>
                                    <p:set>
                                      <p:cBhvr>
                                        <p:cTn id="255" dur="1" fill="hold">
                                          <p:stCondLst>
                                            <p:cond delay="0"/>
                                          </p:stCondLst>
                                        </p:cTn>
                                        <p:tgtEl>
                                          <p:spTgt spid="177"/>
                                        </p:tgtEl>
                                        <p:attrNameLst>
                                          <p:attrName>style.visibility</p:attrName>
                                        </p:attrNameLst>
                                      </p:cBhvr>
                                      <p:to>
                                        <p:strVal val="hidden"/>
                                      </p:to>
                                    </p:set>
                                  </p:childTnLst>
                                </p:cTn>
                              </p:par>
                            </p:childTnLst>
                          </p:cTn>
                        </p:par>
                        <p:par>
                          <p:cTn id="256" fill="hold">
                            <p:stCondLst>
                              <p:cond delay="0"/>
                            </p:stCondLst>
                            <p:childTnLst>
                              <p:par>
                                <p:cTn id="257" presetID="1" presetClass="entr" presetSubtype="0" fill="hold" grpId="0" nodeType="afterEffect">
                                  <p:stCondLst>
                                    <p:cond delay="0"/>
                                  </p:stCondLst>
                                  <p:childTnLst>
                                    <p:set>
                                      <p:cBhvr>
                                        <p:cTn id="258" dur="1" fill="hold">
                                          <p:stCondLst>
                                            <p:cond delay="0"/>
                                          </p:stCondLst>
                                        </p:cTn>
                                        <p:tgtEl>
                                          <p:spTgt spid="169"/>
                                        </p:tgtEl>
                                        <p:attrNameLst>
                                          <p:attrName>style.visibility</p:attrName>
                                        </p:attrNameLst>
                                      </p:cBhvr>
                                      <p:to>
                                        <p:strVal val="visible"/>
                                      </p:to>
                                    </p:set>
                                  </p:childTnLst>
                                </p:cTn>
                              </p:par>
                            </p:childTnLst>
                          </p:cTn>
                        </p:par>
                        <p:par>
                          <p:cTn id="259" fill="hold">
                            <p:stCondLst>
                              <p:cond delay="0"/>
                            </p:stCondLst>
                            <p:childTnLst>
                              <p:par>
                                <p:cTn id="260" presetID="1" presetClass="entr" presetSubtype="0" fill="hold" grpId="0" nodeType="afterEffect">
                                  <p:stCondLst>
                                    <p:cond delay="0"/>
                                  </p:stCondLst>
                                  <p:childTnLst>
                                    <p:set>
                                      <p:cBhvr>
                                        <p:cTn id="261" dur="1" fill="hold">
                                          <p:stCondLst>
                                            <p:cond delay="0"/>
                                          </p:stCondLst>
                                        </p:cTn>
                                        <p:tgtEl>
                                          <p:spTgt spid="170"/>
                                        </p:tgtEl>
                                        <p:attrNameLst>
                                          <p:attrName>style.visibility</p:attrName>
                                        </p:attrNameLst>
                                      </p:cBhvr>
                                      <p:to>
                                        <p:strVal val="visible"/>
                                      </p:to>
                                    </p:set>
                                  </p:childTnLst>
                                </p:cTn>
                              </p:par>
                            </p:childTnLst>
                          </p:cTn>
                        </p:par>
                        <p:par>
                          <p:cTn id="262" fill="hold">
                            <p:stCondLst>
                              <p:cond delay="0"/>
                            </p:stCondLst>
                            <p:childTnLst>
                              <p:par>
                                <p:cTn id="263" presetID="1" presetClass="entr" presetSubtype="0" fill="hold" grpId="0" nodeType="afterEffect">
                                  <p:stCondLst>
                                    <p:cond delay="0"/>
                                  </p:stCondLst>
                                  <p:childTnLst>
                                    <p:set>
                                      <p:cBhvr>
                                        <p:cTn id="264" dur="1" fill="hold">
                                          <p:stCondLst>
                                            <p:cond delay="0"/>
                                          </p:stCondLst>
                                        </p:cTn>
                                        <p:tgtEl>
                                          <p:spTgt spid="171"/>
                                        </p:tgtEl>
                                        <p:attrNameLst>
                                          <p:attrName>style.visibility</p:attrName>
                                        </p:attrNameLst>
                                      </p:cBhvr>
                                      <p:to>
                                        <p:strVal val="visible"/>
                                      </p:to>
                                    </p:set>
                                  </p:childTnLst>
                                </p:cTn>
                              </p:par>
                            </p:childTnLst>
                          </p:cTn>
                        </p:par>
                        <p:par>
                          <p:cTn id="265" fill="hold">
                            <p:stCondLst>
                              <p:cond delay="0"/>
                            </p:stCondLst>
                            <p:childTnLst>
                              <p:par>
                                <p:cTn id="266" presetID="1" presetClass="entr" presetSubtype="0" fill="hold" grpId="0" nodeType="afterEffect">
                                  <p:stCondLst>
                                    <p:cond delay="0"/>
                                  </p:stCondLst>
                                  <p:childTnLst>
                                    <p:set>
                                      <p:cBhvr>
                                        <p:cTn id="267" dur="1" fill="hold">
                                          <p:stCondLst>
                                            <p:cond delay="0"/>
                                          </p:stCondLst>
                                        </p:cTn>
                                        <p:tgtEl>
                                          <p:spTgt spid="172"/>
                                        </p:tgtEl>
                                        <p:attrNameLst>
                                          <p:attrName>style.visibility</p:attrName>
                                        </p:attrNameLst>
                                      </p:cBhvr>
                                      <p:to>
                                        <p:strVal val="visible"/>
                                      </p:to>
                                    </p:set>
                                  </p:childTnLst>
                                </p:cTn>
                              </p:par>
                            </p:childTnLst>
                          </p:cTn>
                        </p:par>
                        <p:par>
                          <p:cTn id="268" fill="hold">
                            <p:stCondLst>
                              <p:cond delay="0"/>
                            </p:stCondLst>
                            <p:childTnLst>
                              <p:par>
                                <p:cTn id="269" presetID="1" presetClass="entr" presetSubtype="0" fill="hold" nodeType="afterEffect">
                                  <p:stCondLst>
                                    <p:cond delay="0"/>
                                  </p:stCondLst>
                                  <p:childTnLst>
                                    <p:set>
                                      <p:cBhvr>
                                        <p:cTn id="270" dur="1" fill="hold">
                                          <p:stCondLst>
                                            <p:cond delay="0"/>
                                          </p:stCondLst>
                                        </p:cTn>
                                        <p:tgtEl>
                                          <p:spTgt spid="179"/>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169"/>
                                        </p:tgtEl>
                                        <p:attrNameLst>
                                          <p:attrName>style.visibility</p:attrName>
                                        </p:attrNameLst>
                                      </p:cBhvr>
                                      <p:to>
                                        <p:strVal val="hidden"/>
                                      </p:to>
                                    </p:set>
                                  </p:childTnLst>
                                </p:cTn>
                              </p:par>
                              <p:par>
                                <p:cTn id="275" presetID="1" presetClass="exit" presetSubtype="0" fill="hold" grpId="1" nodeType="withEffect">
                                  <p:stCondLst>
                                    <p:cond delay="0"/>
                                  </p:stCondLst>
                                  <p:childTnLst>
                                    <p:set>
                                      <p:cBhvr>
                                        <p:cTn id="276" dur="1" fill="hold">
                                          <p:stCondLst>
                                            <p:cond delay="0"/>
                                          </p:stCondLst>
                                        </p:cTn>
                                        <p:tgtEl>
                                          <p:spTgt spid="170"/>
                                        </p:tgtEl>
                                        <p:attrNameLst>
                                          <p:attrName>style.visibility</p:attrName>
                                        </p:attrNameLst>
                                      </p:cBhvr>
                                      <p:to>
                                        <p:strVal val="hidden"/>
                                      </p:to>
                                    </p:set>
                                  </p:childTnLst>
                                </p:cTn>
                              </p:par>
                              <p:par>
                                <p:cTn id="277" presetID="1" presetClass="exit" presetSubtype="0" fill="hold" grpId="1" nodeType="withEffect">
                                  <p:stCondLst>
                                    <p:cond delay="0"/>
                                  </p:stCondLst>
                                  <p:childTnLst>
                                    <p:set>
                                      <p:cBhvr>
                                        <p:cTn id="278" dur="1" fill="hold">
                                          <p:stCondLst>
                                            <p:cond delay="0"/>
                                          </p:stCondLst>
                                        </p:cTn>
                                        <p:tgtEl>
                                          <p:spTgt spid="171"/>
                                        </p:tgtEl>
                                        <p:attrNameLst>
                                          <p:attrName>style.visibility</p:attrName>
                                        </p:attrNameLst>
                                      </p:cBhvr>
                                      <p:to>
                                        <p:strVal val="hidden"/>
                                      </p:to>
                                    </p:set>
                                  </p:childTnLst>
                                </p:cTn>
                              </p:par>
                              <p:par>
                                <p:cTn id="279" presetID="1" presetClass="exit" presetSubtype="0" fill="hold" grpId="1" nodeType="withEffect">
                                  <p:stCondLst>
                                    <p:cond delay="0"/>
                                  </p:stCondLst>
                                  <p:childTnLst>
                                    <p:set>
                                      <p:cBhvr>
                                        <p:cTn id="280" dur="1" fill="hold">
                                          <p:stCondLst>
                                            <p:cond delay="0"/>
                                          </p:stCondLst>
                                        </p:cTn>
                                        <p:tgtEl>
                                          <p:spTgt spid="172"/>
                                        </p:tgtEl>
                                        <p:attrNameLst>
                                          <p:attrName>style.visibility</p:attrName>
                                        </p:attrNameLst>
                                      </p:cBhvr>
                                      <p:to>
                                        <p:strVal val="hidden"/>
                                      </p:to>
                                    </p:set>
                                  </p:childTnLst>
                                </p:cTn>
                              </p:par>
                            </p:childTnLst>
                          </p:cTn>
                        </p:par>
                        <p:par>
                          <p:cTn id="281" fill="hold">
                            <p:stCondLst>
                              <p:cond delay="0"/>
                            </p:stCondLst>
                            <p:childTnLst>
                              <p:par>
                                <p:cTn id="282" presetID="1" presetClass="entr" presetSubtype="0" fill="hold" grpId="0" nodeType="afterEffect">
                                  <p:stCondLst>
                                    <p:cond delay="0"/>
                                  </p:stCondLst>
                                  <p:childTnLst>
                                    <p:set>
                                      <p:cBhvr>
                                        <p:cTn id="283" dur="1" fill="hold">
                                          <p:stCondLst>
                                            <p:cond delay="0"/>
                                          </p:stCondLst>
                                        </p:cTn>
                                        <p:tgtEl>
                                          <p:spTgt spid="180"/>
                                        </p:tgtEl>
                                        <p:attrNameLst>
                                          <p:attrName>style.visibility</p:attrName>
                                        </p:attrNameLst>
                                      </p:cBhvr>
                                      <p:to>
                                        <p:strVal val="visible"/>
                                      </p:to>
                                    </p:set>
                                  </p:childTnLst>
                                </p:cTn>
                              </p:par>
                            </p:childTnLst>
                          </p:cTn>
                        </p:par>
                        <p:par>
                          <p:cTn id="284" fill="hold">
                            <p:stCondLst>
                              <p:cond delay="0"/>
                            </p:stCondLst>
                            <p:childTnLst>
                              <p:par>
                                <p:cTn id="285" presetID="1" presetClass="entr" presetSubtype="0" fill="hold" grpId="0" nodeType="afterEffect">
                                  <p:stCondLst>
                                    <p:cond delay="0"/>
                                  </p:stCondLst>
                                  <p:childTnLst>
                                    <p:set>
                                      <p:cBhvr>
                                        <p:cTn id="286" dur="1" fill="hold">
                                          <p:stCondLst>
                                            <p:cond delay="0"/>
                                          </p:stCondLst>
                                        </p:cTn>
                                        <p:tgtEl>
                                          <p:spTgt spid="181"/>
                                        </p:tgtEl>
                                        <p:attrNameLst>
                                          <p:attrName>style.visibility</p:attrName>
                                        </p:attrNameLst>
                                      </p:cBhvr>
                                      <p:to>
                                        <p:strVal val="visible"/>
                                      </p:to>
                                    </p:set>
                                  </p:childTnLst>
                                </p:cTn>
                              </p:par>
                            </p:childTnLst>
                          </p:cTn>
                        </p:par>
                        <p:par>
                          <p:cTn id="287" fill="hold">
                            <p:stCondLst>
                              <p:cond delay="0"/>
                            </p:stCondLst>
                            <p:childTnLst>
                              <p:par>
                                <p:cTn id="288" presetID="1" presetClass="entr" presetSubtype="0" fill="hold" grpId="0" nodeType="afterEffect">
                                  <p:stCondLst>
                                    <p:cond delay="0"/>
                                  </p:stCondLst>
                                  <p:childTnLst>
                                    <p:set>
                                      <p:cBhvr>
                                        <p:cTn id="289" dur="1" fill="hold">
                                          <p:stCondLst>
                                            <p:cond delay="0"/>
                                          </p:stCondLst>
                                        </p:cTn>
                                        <p:tgtEl>
                                          <p:spTgt spid="182"/>
                                        </p:tgtEl>
                                        <p:attrNameLst>
                                          <p:attrName>style.visibility</p:attrName>
                                        </p:attrNameLst>
                                      </p:cBhvr>
                                      <p:to>
                                        <p:strVal val="visible"/>
                                      </p:to>
                                    </p:set>
                                  </p:childTnLst>
                                </p:cTn>
                              </p:par>
                            </p:childTnLst>
                          </p:cTn>
                        </p:par>
                        <p:par>
                          <p:cTn id="290" fill="hold">
                            <p:stCondLst>
                              <p:cond delay="0"/>
                            </p:stCondLst>
                            <p:childTnLst>
                              <p:par>
                                <p:cTn id="291" presetID="1" presetClass="entr" presetSubtype="0" fill="hold" grpId="0" nodeType="afterEffect">
                                  <p:stCondLst>
                                    <p:cond delay="0"/>
                                  </p:stCondLst>
                                  <p:childTnLst>
                                    <p:set>
                                      <p:cBhvr>
                                        <p:cTn id="292" dur="1" fill="hold">
                                          <p:stCondLst>
                                            <p:cond delay="0"/>
                                          </p:stCondLst>
                                        </p:cTn>
                                        <p:tgtEl>
                                          <p:spTgt spid="183"/>
                                        </p:tgtEl>
                                        <p:attrNameLst>
                                          <p:attrName>style.visibility</p:attrName>
                                        </p:attrNameLst>
                                      </p:cBhvr>
                                      <p:to>
                                        <p:strVal val="visible"/>
                                      </p:to>
                                    </p:set>
                                  </p:childTnLst>
                                </p:cTn>
                              </p:par>
                            </p:childTnLst>
                          </p:cTn>
                        </p:par>
                        <p:par>
                          <p:cTn id="293" fill="hold">
                            <p:stCondLst>
                              <p:cond delay="0"/>
                            </p:stCondLst>
                            <p:childTnLst>
                              <p:par>
                                <p:cTn id="294" presetID="1" presetClass="entr" presetSubtype="0" fill="hold" nodeType="afterEffect">
                                  <p:stCondLst>
                                    <p:cond delay="0"/>
                                  </p:stCondLst>
                                  <p:childTnLst>
                                    <p:set>
                                      <p:cBhvr>
                                        <p:cTn id="295" dur="1" fill="hold">
                                          <p:stCondLst>
                                            <p:cond delay="0"/>
                                          </p:stCondLst>
                                        </p:cTn>
                                        <p:tgtEl>
                                          <p:spTgt spid="2"/>
                                        </p:tgtEl>
                                        <p:attrNameLst>
                                          <p:attrName>style.visibility</p:attrName>
                                        </p:attrNameLst>
                                      </p:cBhvr>
                                      <p:to>
                                        <p:strVal val="visible"/>
                                      </p:to>
                                    </p:set>
                                  </p:childTnLst>
                                </p:cTn>
                              </p:par>
                            </p:childTnLst>
                          </p:cTn>
                        </p:par>
                      </p:childTnLst>
                    </p:cTn>
                  </p:par>
                  <p:par>
                    <p:cTn id="296" fill="hold">
                      <p:stCondLst>
                        <p:cond delay="indefinite"/>
                      </p:stCondLst>
                      <p:childTnLst>
                        <p:par>
                          <p:cTn id="297" fill="hold">
                            <p:stCondLst>
                              <p:cond delay="0"/>
                            </p:stCondLst>
                            <p:childTnLst>
                              <p:par>
                                <p:cTn id="298" presetID="1" presetClass="exit" presetSubtype="0" fill="hold" grpId="1" nodeType="clickEffect">
                                  <p:stCondLst>
                                    <p:cond delay="0"/>
                                  </p:stCondLst>
                                  <p:childTnLst>
                                    <p:set>
                                      <p:cBhvr>
                                        <p:cTn id="299" dur="1" fill="hold">
                                          <p:stCondLst>
                                            <p:cond delay="0"/>
                                          </p:stCondLst>
                                        </p:cTn>
                                        <p:tgtEl>
                                          <p:spTgt spid="180"/>
                                        </p:tgtEl>
                                        <p:attrNameLst>
                                          <p:attrName>style.visibility</p:attrName>
                                        </p:attrNameLst>
                                      </p:cBhvr>
                                      <p:to>
                                        <p:strVal val="hidden"/>
                                      </p:to>
                                    </p:set>
                                  </p:childTnLst>
                                </p:cTn>
                              </p:par>
                              <p:par>
                                <p:cTn id="300" presetID="1" presetClass="exit" presetSubtype="0" fill="hold" grpId="1" nodeType="withEffect">
                                  <p:stCondLst>
                                    <p:cond delay="0"/>
                                  </p:stCondLst>
                                  <p:childTnLst>
                                    <p:set>
                                      <p:cBhvr>
                                        <p:cTn id="301" dur="1" fill="hold">
                                          <p:stCondLst>
                                            <p:cond delay="0"/>
                                          </p:stCondLst>
                                        </p:cTn>
                                        <p:tgtEl>
                                          <p:spTgt spid="181"/>
                                        </p:tgtEl>
                                        <p:attrNameLst>
                                          <p:attrName>style.visibility</p:attrName>
                                        </p:attrNameLst>
                                      </p:cBhvr>
                                      <p:to>
                                        <p:strVal val="hidden"/>
                                      </p:to>
                                    </p:set>
                                  </p:childTnLst>
                                </p:cTn>
                              </p:par>
                              <p:par>
                                <p:cTn id="302" presetID="1" presetClass="exit" presetSubtype="0" fill="hold" grpId="1" nodeType="withEffect">
                                  <p:stCondLst>
                                    <p:cond delay="0"/>
                                  </p:stCondLst>
                                  <p:childTnLst>
                                    <p:set>
                                      <p:cBhvr>
                                        <p:cTn id="303" dur="1" fill="hold">
                                          <p:stCondLst>
                                            <p:cond delay="0"/>
                                          </p:stCondLst>
                                        </p:cTn>
                                        <p:tgtEl>
                                          <p:spTgt spid="182"/>
                                        </p:tgtEl>
                                        <p:attrNameLst>
                                          <p:attrName>style.visibility</p:attrName>
                                        </p:attrNameLst>
                                      </p:cBhvr>
                                      <p:to>
                                        <p:strVal val="hidden"/>
                                      </p:to>
                                    </p:set>
                                  </p:childTnLst>
                                </p:cTn>
                              </p:par>
                              <p:par>
                                <p:cTn id="304" presetID="1" presetClass="exit" presetSubtype="0" fill="hold" grpId="1" nodeType="withEffect">
                                  <p:stCondLst>
                                    <p:cond delay="0"/>
                                  </p:stCondLst>
                                  <p:childTnLst>
                                    <p:set>
                                      <p:cBhvr>
                                        <p:cTn id="305" dur="1" fill="hold">
                                          <p:stCondLst>
                                            <p:cond delay="0"/>
                                          </p:stCondLst>
                                        </p:cTn>
                                        <p:tgtEl>
                                          <p:spTgt spid="183"/>
                                        </p:tgtEl>
                                        <p:attrNameLst>
                                          <p:attrName>style.visibility</p:attrName>
                                        </p:attrNameLst>
                                      </p:cBhvr>
                                      <p:to>
                                        <p:strVal val="hidden"/>
                                      </p:to>
                                    </p:set>
                                  </p:childTnLst>
                                </p:cTn>
                              </p:par>
                            </p:childTnLst>
                          </p:cTn>
                        </p:par>
                        <p:par>
                          <p:cTn id="306" fill="hold">
                            <p:stCondLst>
                              <p:cond delay="0"/>
                            </p:stCondLst>
                            <p:childTnLst>
                              <p:par>
                                <p:cTn id="307" presetID="1" presetClass="entr" presetSubtype="0" fill="hold" grpId="0" nodeType="afterEffect">
                                  <p:stCondLst>
                                    <p:cond delay="0"/>
                                  </p:stCondLst>
                                  <p:childTnLst>
                                    <p:set>
                                      <p:cBhvr>
                                        <p:cTn id="308" dur="1" fill="hold">
                                          <p:stCondLst>
                                            <p:cond delay="0"/>
                                          </p:stCondLst>
                                        </p:cTn>
                                        <p:tgtEl>
                                          <p:spTgt spid="10"/>
                                        </p:tgtEl>
                                        <p:attrNameLst>
                                          <p:attrName>style.visibility</p:attrName>
                                        </p:attrNameLst>
                                      </p:cBhvr>
                                      <p:to>
                                        <p:strVal val="visible"/>
                                      </p:to>
                                    </p:set>
                                  </p:childTnLst>
                                </p:cTn>
                              </p:par>
                            </p:childTnLst>
                          </p:cTn>
                        </p:par>
                        <p:par>
                          <p:cTn id="309" fill="hold">
                            <p:stCondLst>
                              <p:cond delay="0"/>
                            </p:stCondLst>
                            <p:childTnLst>
                              <p:par>
                                <p:cTn id="310" presetID="1" presetClass="entr" presetSubtype="0" fill="hold" grpId="0" nodeType="afterEffect">
                                  <p:stCondLst>
                                    <p:cond delay="0"/>
                                  </p:stCondLst>
                                  <p:childTnLst>
                                    <p:set>
                                      <p:cBhvr>
                                        <p:cTn id="311" dur="1" fill="hold">
                                          <p:stCondLst>
                                            <p:cond delay="0"/>
                                          </p:stCondLst>
                                        </p:cTn>
                                        <p:tgtEl>
                                          <p:spTgt spid="6"/>
                                        </p:tgtEl>
                                        <p:attrNameLst>
                                          <p:attrName>style.visibility</p:attrName>
                                        </p:attrNameLst>
                                      </p:cBhvr>
                                      <p:to>
                                        <p:strVal val="visible"/>
                                      </p:to>
                                    </p:set>
                                  </p:childTnLst>
                                </p:cTn>
                              </p:par>
                            </p:childTnLst>
                          </p:cTn>
                        </p:par>
                        <p:par>
                          <p:cTn id="312" fill="hold">
                            <p:stCondLst>
                              <p:cond delay="0"/>
                            </p:stCondLst>
                            <p:childTnLst>
                              <p:par>
                                <p:cTn id="313" presetID="1" presetClass="entr" presetSubtype="0" fill="hold" grpId="0" nodeType="afterEffect">
                                  <p:stCondLst>
                                    <p:cond delay="0"/>
                                  </p:stCondLst>
                                  <p:childTnLst>
                                    <p:set>
                                      <p:cBhvr>
                                        <p:cTn id="314" dur="1" fill="hold">
                                          <p:stCondLst>
                                            <p:cond delay="0"/>
                                          </p:stCondLst>
                                        </p:cTn>
                                        <p:tgtEl>
                                          <p:spTgt spid="7"/>
                                        </p:tgtEl>
                                        <p:attrNameLst>
                                          <p:attrName>style.visibility</p:attrName>
                                        </p:attrNameLst>
                                      </p:cBhvr>
                                      <p:to>
                                        <p:strVal val="visible"/>
                                      </p:to>
                                    </p:set>
                                  </p:childTnLst>
                                </p:cTn>
                              </p:par>
                            </p:childTnLst>
                          </p:cTn>
                        </p:par>
                        <p:par>
                          <p:cTn id="315" fill="hold">
                            <p:stCondLst>
                              <p:cond delay="0"/>
                            </p:stCondLst>
                            <p:childTnLst>
                              <p:par>
                                <p:cTn id="316" presetID="1" presetClass="entr" presetSubtype="0" fill="hold" grpId="0" nodeType="afterEffect">
                                  <p:stCondLst>
                                    <p:cond delay="0"/>
                                  </p:stCondLst>
                                  <p:childTnLst>
                                    <p:set>
                                      <p:cBhvr>
                                        <p:cTn id="317" dur="1" fill="hold">
                                          <p:stCondLst>
                                            <p:cond delay="0"/>
                                          </p:stCondLst>
                                        </p:cTn>
                                        <p:tgtEl>
                                          <p:spTgt spid="9"/>
                                        </p:tgtEl>
                                        <p:attrNameLst>
                                          <p:attrName>style.visibility</p:attrName>
                                        </p:attrNameLst>
                                      </p:cBhvr>
                                      <p:to>
                                        <p:strVal val="visible"/>
                                      </p:to>
                                    </p:set>
                                  </p:childTnLst>
                                </p:cTn>
                              </p:par>
                            </p:childTnLst>
                          </p:cTn>
                        </p:par>
                        <p:par>
                          <p:cTn id="318" fill="hold">
                            <p:stCondLst>
                              <p:cond delay="0"/>
                            </p:stCondLst>
                            <p:childTnLst>
                              <p:par>
                                <p:cTn id="319" presetID="1" presetClass="entr" presetSubtype="0" fill="hold" nodeType="afterEffect">
                                  <p:stCondLst>
                                    <p:cond delay="0"/>
                                  </p:stCondLst>
                                  <p:childTnLst>
                                    <p:set>
                                      <p:cBhvr>
                                        <p:cTn id="320" dur="1" fill="hold">
                                          <p:stCondLst>
                                            <p:cond delay="0"/>
                                          </p:stCondLst>
                                        </p:cTn>
                                        <p:tgtEl>
                                          <p:spTgt spid="5"/>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1" nodeType="clickEffect">
                                  <p:stCondLst>
                                    <p:cond delay="0"/>
                                  </p:stCondLst>
                                  <p:childTnLst>
                                    <p:set>
                                      <p:cBhvr>
                                        <p:cTn id="324" dur="1" fill="hold">
                                          <p:stCondLst>
                                            <p:cond delay="0"/>
                                          </p:stCondLst>
                                        </p:cTn>
                                        <p:tgtEl>
                                          <p:spTgt spid="10"/>
                                        </p:tgtEl>
                                        <p:attrNameLst>
                                          <p:attrName>style.visibility</p:attrName>
                                        </p:attrNameLst>
                                      </p:cBhvr>
                                      <p:to>
                                        <p:strVal val="hidden"/>
                                      </p:to>
                                    </p:set>
                                  </p:childTnLst>
                                </p:cTn>
                              </p:par>
                              <p:par>
                                <p:cTn id="325" presetID="1" presetClass="exit" presetSubtype="0" fill="hold" grpId="1" nodeType="withEffect">
                                  <p:stCondLst>
                                    <p:cond delay="0"/>
                                  </p:stCondLst>
                                  <p:childTnLst>
                                    <p:set>
                                      <p:cBhvr>
                                        <p:cTn id="326" dur="1" fill="hold">
                                          <p:stCondLst>
                                            <p:cond delay="0"/>
                                          </p:stCondLst>
                                        </p:cTn>
                                        <p:tgtEl>
                                          <p:spTgt spid="6"/>
                                        </p:tgtEl>
                                        <p:attrNameLst>
                                          <p:attrName>style.visibility</p:attrName>
                                        </p:attrNameLst>
                                      </p:cBhvr>
                                      <p:to>
                                        <p:strVal val="hidden"/>
                                      </p:to>
                                    </p:set>
                                  </p:childTnLst>
                                </p:cTn>
                              </p:par>
                              <p:par>
                                <p:cTn id="327" presetID="1" presetClass="exit" presetSubtype="0" fill="hold" grpId="1" nodeType="withEffect">
                                  <p:stCondLst>
                                    <p:cond delay="0"/>
                                  </p:stCondLst>
                                  <p:childTnLst>
                                    <p:set>
                                      <p:cBhvr>
                                        <p:cTn id="328" dur="1" fill="hold">
                                          <p:stCondLst>
                                            <p:cond delay="0"/>
                                          </p:stCondLst>
                                        </p:cTn>
                                        <p:tgtEl>
                                          <p:spTgt spid="7"/>
                                        </p:tgtEl>
                                        <p:attrNameLst>
                                          <p:attrName>style.visibility</p:attrName>
                                        </p:attrNameLst>
                                      </p:cBhvr>
                                      <p:to>
                                        <p:strVal val="hidden"/>
                                      </p:to>
                                    </p:set>
                                  </p:childTnLst>
                                </p:cTn>
                              </p:par>
                              <p:par>
                                <p:cTn id="329" presetID="1" presetClass="exit" presetSubtype="0" fill="hold" grpId="1" nodeType="withEffect">
                                  <p:stCondLst>
                                    <p:cond delay="0"/>
                                  </p:stCondLst>
                                  <p:childTnLst>
                                    <p:set>
                                      <p:cBhvr>
                                        <p:cTn id="330" dur="1" fill="hold">
                                          <p:stCondLst>
                                            <p:cond delay="0"/>
                                          </p:stCondLst>
                                        </p:cTn>
                                        <p:tgtEl>
                                          <p:spTgt spid="9"/>
                                        </p:tgtEl>
                                        <p:attrNameLst>
                                          <p:attrName>style.visibility</p:attrName>
                                        </p:attrNameLst>
                                      </p:cBhvr>
                                      <p:to>
                                        <p:strVal val="hidden"/>
                                      </p:to>
                                    </p:set>
                                  </p:childTnLst>
                                </p:cTn>
                              </p:par>
                            </p:childTnLst>
                          </p:cTn>
                        </p:par>
                        <p:par>
                          <p:cTn id="331" fill="hold">
                            <p:stCondLst>
                              <p:cond delay="0"/>
                            </p:stCondLst>
                            <p:childTnLst>
                              <p:par>
                                <p:cTn id="332" presetID="1" presetClass="entr" presetSubtype="0" fill="hold" nodeType="afterEffect">
                                  <p:stCondLst>
                                    <p:cond delay="0"/>
                                  </p:stCondLst>
                                  <p:childTnLst>
                                    <p:set>
                                      <p:cBhvr>
                                        <p:cTn id="333" dur="1" fill="hold">
                                          <p:stCondLst>
                                            <p:cond delay="0"/>
                                          </p:stCondLst>
                                        </p:cTn>
                                        <p:tgtEl>
                                          <p:spTgt spid="17"/>
                                        </p:tgtEl>
                                        <p:attrNameLst>
                                          <p:attrName>style.visibility</p:attrName>
                                        </p:attrNameLst>
                                      </p:cBhvr>
                                      <p:to>
                                        <p:strVal val="visible"/>
                                      </p:to>
                                    </p:set>
                                  </p:childTnLst>
                                </p:cTn>
                              </p:par>
                            </p:childTnLst>
                          </p:cTn>
                        </p:par>
                        <p:par>
                          <p:cTn id="334" fill="hold">
                            <p:stCondLst>
                              <p:cond delay="0"/>
                            </p:stCondLst>
                            <p:childTnLst>
                              <p:par>
                                <p:cTn id="335" presetID="1" presetClass="entr" presetSubtype="0" fill="hold" grpId="0" nodeType="afterEffect">
                                  <p:stCondLst>
                                    <p:cond delay="0"/>
                                  </p:stCondLst>
                                  <p:childTnLst>
                                    <p:set>
                                      <p:cBhvr>
                                        <p:cTn id="336" dur="1" fill="hold">
                                          <p:stCondLst>
                                            <p:cond delay="0"/>
                                          </p:stCondLst>
                                        </p:cTn>
                                        <p:tgtEl>
                                          <p:spTgt spid="16"/>
                                        </p:tgtEl>
                                        <p:attrNameLst>
                                          <p:attrName>style.visibility</p:attrName>
                                        </p:attrNameLst>
                                      </p:cBhvr>
                                      <p:to>
                                        <p:strVal val="visible"/>
                                      </p:to>
                                    </p:set>
                                  </p:childTnLst>
                                </p:cTn>
                              </p:par>
                            </p:childTnLst>
                          </p:cTn>
                        </p:par>
                        <p:par>
                          <p:cTn id="337" fill="hold">
                            <p:stCondLst>
                              <p:cond delay="0"/>
                            </p:stCondLst>
                            <p:childTnLst>
                              <p:par>
                                <p:cTn id="338" presetID="1" presetClass="entr" presetSubtype="0" fill="hold" grpId="0" nodeType="afterEffect">
                                  <p:stCondLst>
                                    <p:cond delay="0"/>
                                  </p:stCondLst>
                                  <p:childTnLst>
                                    <p:set>
                                      <p:cBhvr>
                                        <p:cTn id="339" dur="1" fill="hold">
                                          <p:stCondLst>
                                            <p:cond delay="0"/>
                                          </p:stCondLst>
                                        </p:cTn>
                                        <p:tgtEl>
                                          <p:spTgt spid="11"/>
                                        </p:tgtEl>
                                        <p:attrNameLst>
                                          <p:attrName>style.visibility</p:attrName>
                                        </p:attrNameLst>
                                      </p:cBhvr>
                                      <p:to>
                                        <p:strVal val="visible"/>
                                      </p:to>
                                    </p:set>
                                  </p:childTnLst>
                                </p:cTn>
                              </p:par>
                            </p:childTnLst>
                          </p:cTn>
                        </p:par>
                        <p:par>
                          <p:cTn id="340" fill="hold">
                            <p:stCondLst>
                              <p:cond delay="0"/>
                            </p:stCondLst>
                            <p:childTnLst>
                              <p:par>
                                <p:cTn id="341" presetID="1" presetClass="entr" presetSubtype="0" fill="hold" grpId="0" nodeType="afterEffect">
                                  <p:stCondLst>
                                    <p:cond delay="0"/>
                                  </p:stCondLst>
                                  <p:childTnLst>
                                    <p:set>
                                      <p:cBhvr>
                                        <p:cTn id="342" dur="1" fill="hold">
                                          <p:stCondLst>
                                            <p:cond delay="0"/>
                                          </p:stCondLst>
                                        </p:cTn>
                                        <p:tgtEl>
                                          <p:spTgt spid="12"/>
                                        </p:tgtEl>
                                        <p:attrNameLst>
                                          <p:attrName>style.visibility</p:attrName>
                                        </p:attrNameLst>
                                      </p:cBhvr>
                                      <p:to>
                                        <p:strVal val="visible"/>
                                      </p:to>
                                    </p:set>
                                  </p:childTnLst>
                                </p:cTn>
                              </p:par>
                            </p:childTnLst>
                          </p:cTn>
                        </p:par>
                        <p:par>
                          <p:cTn id="343" fill="hold">
                            <p:stCondLst>
                              <p:cond delay="0"/>
                            </p:stCondLst>
                            <p:childTnLst>
                              <p:par>
                                <p:cTn id="344" presetID="1" presetClass="entr" presetSubtype="0" fill="hold" grpId="0" nodeType="afterEffect">
                                  <p:stCondLst>
                                    <p:cond delay="0"/>
                                  </p:stCondLst>
                                  <p:childTnLst>
                                    <p:set>
                                      <p:cBhvr>
                                        <p:cTn id="345" dur="1" fill="hold">
                                          <p:stCondLst>
                                            <p:cond delay="0"/>
                                          </p:stCondLst>
                                        </p:cTn>
                                        <p:tgtEl>
                                          <p:spTgt spid="13"/>
                                        </p:tgtEl>
                                        <p:attrNameLst>
                                          <p:attrName>style.visibility</p:attrName>
                                        </p:attrNameLst>
                                      </p:cBhvr>
                                      <p:to>
                                        <p:strVal val="visible"/>
                                      </p:to>
                                    </p:set>
                                  </p:childTnLst>
                                </p:cTn>
                              </p:par>
                            </p:childTnLst>
                          </p:cTn>
                        </p:par>
                        <p:par>
                          <p:cTn id="346" fill="hold">
                            <p:stCondLst>
                              <p:cond delay="0"/>
                            </p:stCondLst>
                            <p:childTnLst>
                              <p:par>
                                <p:cTn id="347" presetID="1" presetClass="entr" presetSubtype="0" fill="hold" grpId="0" nodeType="afterEffect">
                                  <p:stCondLst>
                                    <p:cond delay="0"/>
                                  </p:stCondLst>
                                  <p:childTnLst>
                                    <p:set>
                                      <p:cBhvr>
                                        <p:cTn id="3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6" grpId="0" animBg="1"/>
      <p:bldP spid="46"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59" grpId="0" animBg="1"/>
      <p:bldP spid="59" grpId="1" animBg="1"/>
      <p:bldP spid="60" grpId="0" animBg="1"/>
      <p:bldP spid="60" grpId="1" animBg="1"/>
      <p:bldP spid="61" grpId="0" animBg="1"/>
      <p:bldP spid="61" grpId="1" animBg="1"/>
      <p:bldP spid="63" grpId="0" animBg="1"/>
      <p:bldP spid="63" grpId="1" animBg="1"/>
      <p:bldP spid="64" grpId="0" animBg="1"/>
      <p:bldP spid="64" grpId="1" animBg="1"/>
      <p:bldP spid="65" grpId="0" animBg="1"/>
      <p:bldP spid="65" grpId="1" animBg="1"/>
      <p:bldP spid="66" grpId="0" animBg="1"/>
      <p:bldP spid="66" grpId="1" animBg="1"/>
      <p:bldP spid="68" grpId="0" animBg="1"/>
      <p:bldP spid="69" grpId="0"/>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5" grpId="0" animBg="1"/>
      <p:bldP spid="155" grpId="1" animBg="1"/>
      <p:bldP spid="156" grpId="0" animBg="1"/>
      <p:bldP spid="156" grpId="1" animBg="1"/>
      <p:bldP spid="157" grpId="0" animBg="1"/>
      <p:bldP spid="157" grpId="1" animBg="1"/>
      <p:bldP spid="158" grpId="0" animBg="1"/>
      <p:bldP spid="158" grpId="1" animBg="1"/>
      <p:bldP spid="164" grpId="0" animBg="1"/>
      <p:bldP spid="164" grpId="1" animBg="1"/>
      <p:bldP spid="165" grpId="0" animBg="1"/>
      <p:bldP spid="165" grpId="1" animBg="1"/>
      <p:bldP spid="166" grpId="0" animBg="1"/>
      <p:bldP spid="166" grpId="1" animBg="1"/>
      <p:bldP spid="167" grpId="0" animBg="1"/>
      <p:bldP spid="167" grpId="1" animBg="1"/>
      <p:bldP spid="169" grpId="0" animBg="1"/>
      <p:bldP spid="169" grpId="1" animBg="1"/>
      <p:bldP spid="170" grpId="0" animBg="1"/>
      <p:bldP spid="170" grpId="1" animBg="1"/>
      <p:bldP spid="171" grpId="0" animBg="1"/>
      <p:bldP spid="171" grpId="1" animBg="1"/>
      <p:bldP spid="172" grpId="0" animBg="1"/>
      <p:bldP spid="172" grpId="1" animBg="1"/>
      <p:bldP spid="174" grpId="0" animBg="1"/>
      <p:bldP spid="174" grpId="1" animBg="1"/>
      <p:bldP spid="175" grpId="0" animBg="1"/>
      <p:bldP spid="175" grpId="1" animBg="1"/>
      <p:bldP spid="176" grpId="0" animBg="1"/>
      <p:bldP spid="176" grpId="1" animBg="1"/>
      <p:bldP spid="177" grpId="0" animBg="1"/>
      <p:bldP spid="177" grpId="1" animBg="1"/>
      <p:bldP spid="180" grpId="0" animBg="1"/>
      <p:bldP spid="180" grpId="1" animBg="1"/>
      <p:bldP spid="181" grpId="0" animBg="1"/>
      <p:bldP spid="181" grpId="1" animBg="1"/>
      <p:bldP spid="182" grpId="0" animBg="1"/>
      <p:bldP spid="182" grpId="1" animBg="1"/>
      <p:bldP spid="183" grpId="0" animBg="1"/>
      <p:bldP spid="183" grpId="1" animBg="1"/>
      <p:bldP spid="6" grpId="0" animBg="1"/>
      <p:bldP spid="6" grpId="1" animBg="1"/>
      <p:bldP spid="7" grpId="0" animBg="1"/>
      <p:bldP spid="7" grpId="1" animBg="1"/>
      <p:bldP spid="9" grpId="0" animBg="1"/>
      <p:bldP spid="9" grpId="1" animBg="1"/>
      <p:bldP spid="10" grpId="0" animBg="1"/>
      <p:bldP spid="10" grpId="1" animBg="1"/>
      <p:bldP spid="11" grpId="0" animBg="1"/>
      <p:bldP spid="12" grpId="0" animBg="1"/>
      <p:bldP spid="13" grpId="0" animBg="1"/>
      <p:bldP spid="16"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822BC3F6-B753-80F8-9D56-C1CC37F52D5D}"/>
            </a:ext>
          </a:extLst>
        </p:cNvPr>
        <p:cNvGrpSpPr/>
        <p:nvPr/>
      </p:nvGrpSpPr>
      <p:grpSpPr>
        <a:xfrm>
          <a:off x="0" y="0"/>
          <a:ext cx="0" cy="0"/>
          <a:chOff x="0" y="0"/>
          <a:chExt cx="0" cy="0"/>
        </a:xfrm>
      </p:grpSpPr>
      <p:sp>
        <p:nvSpPr>
          <p:cNvPr id="233" name="Google Shape;233;p30">
            <a:extLst>
              <a:ext uri="{FF2B5EF4-FFF2-40B4-BE49-F238E27FC236}">
                <a16:creationId xmlns:a16="http://schemas.microsoft.com/office/drawing/2014/main" id="{3A7A9413-53B4-1D3C-7453-A0D2E227DD4A}"/>
              </a:ext>
            </a:extLst>
          </p:cNvPr>
          <p:cNvSpPr/>
          <p:nvPr/>
        </p:nvSpPr>
        <p:spPr>
          <a:xfrm>
            <a:off x="4960047" y="2527825"/>
            <a:ext cx="3306617" cy="728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30">
            <a:extLst>
              <a:ext uri="{FF2B5EF4-FFF2-40B4-BE49-F238E27FC236}">
                <a16:creationId xmlns:a16="http://schemas.microsoft.com/office/drawing/2014/main" id="{536B2470-7A43-AA0E-1A4F-5B6BAF741A6A}"/>
              </a:ext>
            </a:extLst>
          </p:cNvPr>
          <p:cNvSpPr txBox="1">
            <a:spLocks noGrp="1"/>
          </p:cNvSpPr>
          <p:nvPr>
            <p:ph type="title"/>
          </p:nvPr>
        </p:nvSpPr>
        <p:spPr>
          <a:xfrm>
            <a:off x="5043298" y="2463350"/>
            <a:ext cx="3306617"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haroni" panose="02010803020104030203" pitchFamily="2" charset="-79"/>
                <a:cs typeface="Aharoni" panose="02010803020104030203" pitchFamily="2" charset="-79"/>
              </a:rPr>
              <a:t>Conclusion</a:t>
            </a:r>
            <a:endParaRPr>
              <a:latin typeface="Aharoni" panose="02010803020104030203" pitchFamily="2" charset="-79"/>
              <a:cs typeface="Aharoni" panose="02010803020104030203" pitchFamily="2" charset="-79"/>
            </a:endParaRPr>
          </a:p>
        </p:txBody>
      </p:sp>
      <p:sp>
        <p:nvSpPr>
          <p:cNvPr id="236" name="Google Shape;236;p30">
            <a:extLst>
              <a:ext uri="{FF2B5EF4-FFF2-40B4-BE49-F238E27FC236}">
                <a16:creationId xmlns:a16="http://schemas.microsoft.com/office/drawing/2014/main" id="{888560E0-437F-7973-AE34-161637ED6842}"/>
              </a:ext>
            </a:extLst>
          </p:cNvPr>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4</a:t>
            </a:r>
            <a:endParaRPr dirty="0">
              <a:latin typeface="Aharoni" panose="02010803020104030203" pitchFamily="2" charset="-79"/>
              <a:cs typeface="Aharoni" panose="02010803020104030203" pitchFamily="2" charset="-79"/>
            </a:endParaRPr>
          </a:p>
        </p:txBody>
      </p:sp>
      <p:sp>
        <p:nvSpPr>
          <p:cNvPr id="2" name="Google Shape;235;p30">
            <a:extLst>
              <a:ext uri="{FF2B5EF4-FFF2-40B4-BE49-F238E27FC236}">
                <a16:creationId xmlns:a16="http://schemas.microsoft.com/office/drawing/2014/main" id="{61E91493-2CAF-6E42-3B5B-DB84BAF085DD}"/>
              </a:ext>
            </a:extLst>
          </p:cNvPr>
          <p:cNvSpPr txBox="1">
            <a:spLocks/>
          </p:cNvSpPr>
          <p:nvPr/>
        </p:nvSpPr>
        <p:spPr>
          <a:xfrm>
            <a:off x="4960048" y="3369625"/>
            <a:ext cx="3389868" cy="1511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1pPr>
            <a:lvl2pPr marL="914400" marR="0" lvl="1"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2pPr>
            <a:lvl3pPr marL="1371600" marR="0" lvl="2"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3pPr>
            <a:lvl4pPr marL="1828800" marR="0" lvl="3"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4pPr>
            <a:lvl5pPr marL="2286000" marR="0" lvl="4"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5pPr>
            <a:lvl6pPr marL="2743200" marR="0" lvl="5"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6pPr>
            <a:lvl7pPr marL="3200400" marR="0" lvl="6"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7pPr>
            <a:lvl8pPr marL="3657600" marR="0" lvl="7"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8pPr>
            <a:lvl9pPr marL="4114800" marR="0" lvl="8" indent="-330200" algn="l" rtl="0">
              <a:lnSpc>
                <a:spcPct val="100000"/>
              </a:lnSpc>
              <a:spcBef>
                <a:spcPts val="0"/>
              </a:spcBef>
              <a:spcAft>
                <a:spcPts val="0"/>
              </a:spcAft>
              <a:buClr>
                <a:srgbClr val="064554"/>
              </a:buClr>
              <a:buSzPts val="1600"/>
              <a:buFont typeface="Maven Pro Medium"/>
              <a:buNone/>
              <a:defRPr sz="1600" b="0" i="0" u="none" strike="noStrike" cap="none">
                <a:solidFill>
                  <a:srgbClr val="064554"/>
                </a:solidFill>
                <a:latin typeface="Maven Pro Medium"/>
                <a:ea typeface="Maven Pro Medium"/>
                <a:cs typeface="Maven Pro Medium"/>
                <a:sym typeface="Maven Pro Medium"/>
              </a:defRPr>
            </a:lvl9pPr>
          </a:lstStyle>
          <a:p>
            <a:pPr marL="342900" indent="-342900" algn="l">
              <a:buFont typeface="+mj-lt"/>
              <a:buAutoNum type="arabicPeriod"/>
            </a:pPr>
            <a:r>
              <a:rPr lang="en-US" dirty="0"/>
              <a:t>Summary</a:t>
            </a:r>
          </a:p>
          <a:p>
            <a:pPr marL="342900" indent="-342900" algn="l">
              <a:buFont typeface="+mj-lt"/>
              <a:buAutoNum type="arabicPeriod"/>
            </a:pPr>
            <a:r>
              <a:rPr lang="en-US" dirty="0"/>
              <a:t>Future Works!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FC303BC-BFB4-EE5F-B779-4EDAA0BAC333}"/>
              </a:ext>
            </a:extLst>
          </p:cNvPr>
          <p:cNvPicPr>
            <a:picLocks noChangeAspect="1"/>
          </p:cNvPicPr>
          <p:nvPr/>
        </p:nvPicPr>
        <p:blipFill>
          <a:blip r:embed="rId3"/>
          <a:stretch>
            <a:fillRect/>
          </a:stretch>
        </p:blipFill>
        <p:spPr>
          <a:xfrm>
            <a:off x="1225855" y="1123274"/>
            <a:ext cx="2680151" cy="2680151"/>
          </a:xfrm>
          <a:prstGeom prst="rect">
            <a:avLst/>
          </a:prstGeom>
        </p:spPr>
      </p:pic>
      <p:sp>
        <p:nvSpPr>
          <p:cNvPr id="3" name="TextBox 2">
            <a:extLst>
              <a:ext uri="{FF2B5EF4-FFF2-40B4-BE49-F238E27FC236}">
                <a16:creationId xmlns:a16="http://schemas.microsoft.com/office/drawing/2014/main" id="{B49B30FD-2A50-BB9F-908A-212DBECF594B}"/>
              </a:ext>
            </a:extLst>
          </p:cNvPr>
          <p:cNvSpPr txBox="1"/>
          <p:nvPr/>
        </p:nvSpPr>
        <p:spPr>
          <a:xfrm>
            <a:off x="8576216" y="4871519"/>
            <a:ext cx="567784" cy="276999"/>
          </a:xfrm>
          <a:prstGeom prst="rect">
            <a:avLst/>
          </a:prstGeom>
          <a:noFill/>
        </p:spPr>
        <p:txBody>
          <a:bodyPr wrap="none" rtlCol="0">
            <a:spAutoFit/>
          </a:bodyPr>
          <a:lstStyle/>
          <a:p>
            <a:r>
              <a:rPr lang="en-US" sz="1200" dirty="0"/>
              <a:t>32/34</a:t>
            </a:r>
          </a:p>
        </p:txBody>
      </p:sp>
    </p:spTree>
    <p:extLst>
      <p:ext uri="{BB962C8B-B14F-4D97-AF65-F5344CB8AC3E}">
        <p14:creationId xmlns:p14="http://schemas.microsoft.com/office/powerpoint/2010/main" val="4112165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5E3A95-BD6A-E22D-0C30-591572D46C02}"/>
              </a:ext>
            </a:extLst>
          </p:cNvPr>
          <p:cNvSpPr>
            <a:spLocks noGrp="1"/>
          </p:cNvSpPr>
          <p:nvPr>
            <p:ph type="body" idx="1"/>
          </p:nvPr>
        </p:nvSpPr>
        <p:spPr/>
        <p:txBody>
          <a:bodyPr/>
          <a:lstStyle/>
          <a:p>
            <a:pPr>
              <a:buFont typeface="Arial" panose="020B0604020202020204" pitchFamily="34" charset="0"/>
              <a:buChar char="•"/>
            </a:pPr>
            <a:r>
              <a:rPr lang="en-US" sz="1600" dirty="0">
                <a:solidFill>
                  <a:schemeClr val="bg2"/>
                </a:solidFill>
                <a:latin typeface="+mn-lt"/>
              </a:rPr>
              <a:t>Actual causality </a:t>
            </a:r>
            <a:r>
              <a:rPr lang="en-US" sz="1600" dirty="0">
                <a:solidFill>
                  <a:schemeClr val="accent1"/>
                </a:solidFill>
                <a:latin typeface="+mn-lt"/>
              </a:rPr>
              <a:t>enables us to </a:t>
            </a:r>
            <a:r>
              <a:rPr lang="en-US" sz="1600" dirty="0">
                <a:solidFill>
                  <a:schemeClr val="bg2"/>
                </a:solidFill>
                <a:latin typeface="+mn-lt"/>
              </a:rPr>
              <a:t>explain</a:t>
            </a:r>
            <a:r>
              <a:rPr lang="en-US" sz="1600" dirty="0">
                <a:solidFill>
                  <a:schemeClr val="accent1"/>
                </a:solidFill>
                <a:latin typeface="+mn-lt"/>
              </a:rPr>
              <a:t> the root cause of events.</a:t>
            </a:r>
          </a:p>
          <a:p>
            <a:pPr marL="152400" indent="0">
              <a:buNone/>
            </a:pPr>
            <a:endParaRPr lang="en-US" sz="1600" dirty="0">
              <a:solidFill>
                <a:schemeClr val="accent1"/>
              </a:solidFill>
              <a:latin typeface="+mn-lt"/>
            </a:endParaRPr>
          </a:p>
          <a:p>
            <a:pPr>
              <a:buFont typeface="Arial" panose="020B0604020202020204" pitchFamily="34" charset="0"/>
              <a:buChar char="•"/>
            </a:pPr>
            <a:r>
              <a:rPr lang="en-US" sz="1600" dirty="0">
                <a:solidFill>
                  <a:schemeClr val="bg2"/>
                </a:solidFill>
                <a:latin typeface="+mn-lt"/>
              </a:rPr>
              <a:t>SMT encoding </a:t>
            </a:r>
            <a:r>
              <a:rPr lang="en-US" sz="1600" dirty="0">
                <a:solidFill>
                  <a:schemeClr val="accent1"/>
                </a:solidFill>
                <a:latin typeface="+mn-lt"/>
              </a:rPr>
              <a:t>to discover the actual cause of events in a transition systems.</a:t>
            </a:r>
          </a:p>
          <a:p>
            <a:pPr marL="152400" indent="0">
              <a:buNone/>
            </a:pPr>
            <a:endParaRPr lang="en-US" sz="1600" dirty="0">
              <a:solidFill>
                <a:schemeClr val="accent1"/>
              </a:solidFill>
              <a:latin typeface="+mn-lt"/>
            </a:endParaRPr>
          </a:p>
          <a:p>
            <a:pPr>
              <a:buFont typeface="Arial" panose="020B0604020202020204" pitchFamily="34" charset="0"/>
              <a:buChar char="•"/>
            </a:pPr>
            <a:r>
              <a:rPr lang="en-US" sz="1600" dirty="0">
                <a:solidFill>
                  <a:schemeClr val="accent1"/>
                </a:solidFill>
                <a:latin typeface="+mn-lt"/>
              </a:rPr>
              <a:t>An </a:t>
            </a:r>
            <a:r>
              <a:rPr lang="en-US" sz="1600" dirty="0">
                <a:solidFill>
                  <a:schemeClr val="bg2"/>
                </a:solidFill>
                <a:latin typeface="+mn-lt"/>
              </a:rPr>
              <a:t>abstraction-refinement </a:t>
            </a:r>
            <a:r>
              <a:rPr lang="en-US" sz="1600" dirty="0">
                <a:solidFill>
                  <a:schemeClr val="accent1"/>
                </a:solidFill>
                <a:latin typeface="+mn-lt"/>
              </a:rPr>
              <a:t>method to cope with the computational complexity.</a:t>
            </a:r>
          </a:p>
          <a:p>
            <a:pPr marL="152400" indent="0">
              <a:buNone/>
            </a:pPr>
            <a:endParaRPr lang="en-US" sz="1600" dirty="0">
              <a:solidFill>
                <a:schemeClr val="accent1"/>
              </a:solidFill>
              <a:latin typeface="+mn-lt"/>
            </a:endParaRPr>
          </a:p>
          <a:p>
            <a:pPr>
              <a:buFont typeface="Arial" panose="020B0604020202020204" pitchFamily="34" charset="0"/>
              <a:buChar char="•"/>
            </a:pPr>
            <a:r>
              <a:rPr lang="en-US" sz="1600" dirty="0">
                <a:solidFill>
                  <a:schemeClr val="accent1"/>
                </a:solidFill>
                <a:latin typeface="+mn-lt"/>
              </a:rPr>
              <a:t>Case studies in the CPS domain (with both AI and non-AI controllers) demonstrated the </a:t>
            </a:r>
            <a:r>
              <a:rPr lang="en-US" sz="1600" dirty="0">
                <a:solidFill>
                  <a:schemeClr val="bg2"/>
                </a:solidFill>
                <a:latin typeface="+mn-lt"/>
              </a:rPr>
              <a:t>efficiency</a:t>
            </a:r>
            <a:r>
              <a:rPr lang="en-US" sz="1600" dirty="0">
                <a:solidFill>
                  <a:schemeClr val="accent1"/>
                </a:solidFill>
                <a:latin typeface="+mn-lt"/>
              </a:rPr>
              <a:t> of the abstraction-refinement technique.</a:t>
            </a:r>
          </a:p>
          <a:p>
            <a:endParaRPr lang="en-US" sz="1600" dirty="0">
              <a:solidFill>
                <a:schemeClr val="accent1"/>
              </a:solidFill>
              <a:latin typeface="+mn-lt"/>
            </a:endParaRPr>
          </a:p>
        </p:txBody>
      </p:sp>
      <p:sp>
        <p:nvSpPr>
          <p:cNvPr id="3" name="Title 2">
            <a:extLst>
              <a:ext uri="{FF2B5EF4-FFF2-40B4-BE49-F238E27FC236}">
                <a16:creationId xmlns:a16="http://schemas.microsoft.com/office/drawing/2014/main" id="{66CE2695-7A11-4AB1-1EED-D6830D6D1E4C}"/>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Summary</a:t>
            </a:r>
          </a:p>
        </p:txBody>
      </p:sp>
      <p:sp>
        <p:nvSpPr>
          <p:cNvPr id="4" name="TextBox 3">
            <a:extLst>
              <a:ext uri="{FF2B5EF4-FFF2-40B4-BE49-F238E27FC236}">
                <a16:creationId xmlns:a16="http://schemas.microsoft.com/office/drawing/2014/main" id="{510B4591-C609-29AD-303C-949F0784E6A0}"/>
              </a:ext>
            </a:extLst>
          </p:cNvPr>
          <p:cNvSpPr txBox="1"/>
          <p:nvPr/>
        </p:nvSpPr>
        <p:spPr>
          <a:xfrm>
            <a:off x="8576216" y="4871519"/>
            <a:ext cx="567784" cy="276999"/>
          </a:xfrm>
          <a:prstGeom prst="rect">
            <a:avLst/>
          </a:prstGeom>
          <a:noFill/>
        </p:spPr>
        <p:txBody>
          <a:bodyPr wrap="none" rtlCol="0">
            <a:spAutoFit/>
          </a:bodyPr>
          <a:lstStyle/>
          <a:p>
            <a:r>
              <a:rPr lang="en-US" sz="1200" dirty="0"/>
              <a:t>33/34</a:t>
            </a:r>
          </a:p>
        </p:txBody>
      </p:sp>
    </p:spTree>
    <p:extLst>
      <p:ext uri="{BB962C8B-B14F-4D97-AF65-F5344CB8AC3E}">
        <p14:creationId xmlns:p14="http://schemas.microsoft.com/office/powerpoint/2010/main" val="276285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F5A680-E55A-EE91-4D4A-1FF2EB5D6A2B}"/>
              </a:ext>
            </a:extLst>
          </p:cNvPr>
          <p:cNvSpPr>
            <a:spLocks noGrp="1"/>
          </p:cNvSpPr>
          <p:nvPr>
            <p:ph type="title"/>
          </p:nvPr>
        </p:nvSpPr>
        <p:spPr/>
        <p:txBody>
          <a:bodyPr/>
          <a:lstStyle/>
          <a:p>
            <a:r>
              <a:rPr lang="en-US">
                <a:latin typeface="Aharoni" panose="02010803020104030203" pitchFamily="2" charset="-79"/>
                <a:cs typeface="Aharoni" panose="02010803020104030203" pitchFamily="2" charset="-79"/>
              </a:rPr>
              <a:t>Future Work</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D16E7AFF-98A5-0722-A7F2-9CF06C230093}"/>
              </a:ext>
            </a:extLst>
          </p:cNvPr>
          <p:cNvPicPr>
            <a:picLocks noChangeAspect="1"/>
          </p:cNvPicPr>
          <p:nvPr/>
        </p:nvPicPr>
        <p:blipFill>
          <a:blip r:embed="rId3"/>
          <a:stretch>
            <a:fillRect/>
          </a:stretch>
        </p:blipFill>
        <p:spPr>
          <a:xfrm>
            <a:off x="380375" y="2612691"/>
            <a:ext cx="1256248" cy="1256248"/>
          </a:xfrm>
          <a:prstGeom prst="rect">
            <a:avLst/>
          </a:prstGeom>
        </p:spPr>
      </p:pic>
      <p:sp>
        <p:nvSpPr>
          <p:cNvPr id="8" name="TextBox 7">
            <a:extLst>
              <a:ext uri="{FF2B5EF4-FFF2-40B4-BE49-F238E27FC236}">
                <a16:creationId xmlns:a16="http://schemas.microsoft.com/office/drawing/2014/main" id="{F59235EB-DEB2-2DC0-AA5F-0FCE6184C76F}"/>
              </a:ext>
            </a:extLst>
          </p:cNvPr>
          <p:cNvSpPr txBox="1"/>
          <p:nvPr/>
        </p:nvSpPr>
        <p:spPr>
          <a:xfrm>
            <a:off x="355511" y="3780630"/>
            <a:ext cx="1326004" cy="369332"/>
          </a:xfrm>
          <a:prstGeom prst="rect">
            <a:avLst/>
          </a:prstGeom>
          <a:noFill/>
        </p:spPr>
        <p:txBody>
          <a:bodyPr wrap="none" rtlCol="0">
            <a:spAutoFit/>
          </a:bodyPr>
          <a:lstStyle/>
          <a:p>
            <a:r>
              <a:rPr lang="en-US" sz="1800" b="1" dirty="0">
                <a:latin typeface="Andale Mono" panose="020B0509000000000004" pitchFamily="49" charset="0"/>
                <a:cs typeface="Arima Madurai Bold" pitchFamily="2" charset="77"/>
              </a:rPr>
              <a:t>Unknowns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F1EA7948-CD0E-AFCF-38CD-8CCD72FC289E}"/>
              </a:ext>
            </a:extLst>
          </p:cNvPr>
          <p:cNvPicPr>
            <a:picLocks noChangeAspect="1"/>
          </p:cNvPicPr>
          <p:nvPr/>
        </p:nvPicPr>
        <p:blipFill>
          <a:blip r:embed="rId4"/>
          <a:stretch>
            <a:fillRect/>
          </a:stretch>
        </p:blipFill>
        <p:spPr>
          <a:xfrm>
            <a:off x="2677024" y="1495372"/>
            <a:ext cx="746945" cy="746945"/>
          </a:xfrm>
          <a:prstGeom prst="rect">
            <a:avLst/>
          </a:prstGeom>
        </p:spPr>
      </p:pic>
      <p:sp>
        <p:nvSpPr>
          <p:cNvPr id="11" name="TextBox 10">
            <a:extLst>
              <a:ext uri="{FF2B5EF4-FFF2-40B4-BE49-F238E27FC236}">
                <a16:creationId xmlns:a16="http://schemas.microsoft.com/office/drawing/2014/main" id="{177F1BD5-7345-59F3-9C51-5DF82290A3FD}"/>
              </a:ext>
            </a:extLst>
          </p:cNvPr>
          <p:cNvSpPr txBox="1"/>
          <p:nvPr/>
        </p:nvSpPr>
        <p:spPr>
          <a:xfrm>
            <a:off x="2223792" y="2242317"/>
            <a:ext cx="1827744"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Noisy Systems</a:t>
            </a:r>
          </a:p>
        </p:txBody>
      </p:sp>
      <p:sp>
        <p:nvSpPr>
          <p:cNvPr id="12" name="Left Brace 11">
            <a:extLst>
              <a:ext uri="{FF2B5EF4-FFF2-40B4-BE49-F238E27FC236}">
                <a16:creationId xmlns:a16="http://schemas.microsoft.com/office/drawing/2014/main" id="{E94E57D8-94D8-A2C1-F37D-5AF365F4C861}"/>
              </a:ext>
            </a:extLst>
          </p:cNvPr>
          <p:cNvSpPr/>
          <p:nvPr/>
        </p:nvSpPr>
        <p:spPr>
          <a:xfrm>
            <a:off x="1753342" y="1495371"/>
            <a:ext cx="526643" cy="3490888"/>
          </a:xfrm>
          <a:prstGeom prst="lef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CBADABDB-1194-13A9-7D9E-52A5C5F19427}"/>
              </a:ext>
            </a:extLst>
          </p:cNvPr>
          <p:cNvPicPr>
            <a:picLocks noChangeAspect="1"/>
          </p:cNvPicPr>
          <p:nvPr/>
        </p:nvPicPr>
        <p:blipFill>
          <a:blip r:embed="rId5"/>
          <a:stretch>
            <a:fillRect/>
          </a:stretch>
        </p:blipFill>
        <p:spPr>
          <a:xfrm>
            <a:off x="2677023" y="2704666"/>
            <a:ext cx="746946" cy="746946"/>
          </a:xfrm>
          <a:prstGeom prst="rect">
            <a:avLst/>
          </a:prstGeom>
        </p:spPr>
      </p:pic>
      <p:sp>
        <p:nvSpPr>
          <p:cNvPr id="15" name="TextBox 14">
            <a:extLst>
              <a:ext uri="{FF2B5EF4-FFF2-40B4-BE49-F238E27FC236}">
                <a16:creationId xmlns:a16="http://schemas.microsoft.com/office/drawing/2014/main" id="{708BA7CA-73B1-B45E-221C-0B2483205A96}"/>
              </a:ext>
            </a:extLst>
          </p:cNvPr>
          <p:cNvSpPr txBox="1"/>
          <p:nvPr/>
        </p:nvSpPr>
        <p:spPr>
          <a:xfrm>
            <a:off x="2097154" y="3407158"/>
            <a:ext cx="2081019"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Medical Science</a:t>
            </a: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381E2B93-6901-88B9-92B9-3C083AA767D1}"/>
              </a:ext>
            </a:extLst>
          </p:cNvPr>
          <p:cNvPicPr>
            <a:picLocks noChangeAspect="1"/>
          </p:cNvPicPr>
          <p:nvPr/>
        </p:nvPicPr>
        <p:blipFill>
          <a:blip r:embed="rId6"/>
          <a:stretch>
            <a:fillRect/>
          </a:stretch>
        </p:blipFill>
        <p:spPr>
          <a:xfrm>
            <a:off x="2677022" y="3780630"/>
            <a:ext cx="746947" cy="746947"/>
          </a:xfrm>
          <a:prstGeom prst="rect">
            <a:avLst/>
          </a:prstGeom>
        </p:spPr>
      </p:pic>
      <p:sp>
        <p:nvSpPr>
          <p:cNvPr id="18" name="TextBox 17">
            <a:extLst>
              <a:ext uri="{FF2B5EF4-FFF2-40B4-BE49-F238E27FC236}">
                <a16:creationId xmlns:a16="http://schemas.microsoft.com/office/drawing/2014/main" id="{F35E7BB6-64B9-1221-DD94-4D73FC222098}"/>
              </a:ext>
            </a:extLst>
          </p:cNvPr>
          <p:cNvSpPr txBox="1"/>
          <p:nvPr/>
        </p:nvSpPr>
        <p:spPr>
          <a:xfrm>
            <a:off x="2768206" y="4571999"/>
            <a:ext cx="564578" cy="338554"/>
          </a:xfrm>
          <a:prstGeom prst="rect">
            <a:avLst/>
          </a:prstGeom>
          <a:noFill/>
        </p:spPr>
        <p:txBody>
          <a:bodyPr wrap="none" rtlCol="0">
            <a:spAutoFit/>
          </a:bodyPr>
          <a:lstStyle/>
          <a:p>
            <a:r>
              <a:rPr lang="en-US" sz="1600" b="1">
                <a:latin typeface="Andale Mono" panose="020B0509000000000004" pitchFamily="49" charset="0"/>
                <a:cs typeface="Arima Madurai Bold" pitchFamily="2" charset="77"/>
              </a:rPr>
              <a:t>Law</a:t>
            </a:r>
          </a:p>
        </p:txBody>
      </p:sp>
      <p:sp>
        <p:nvSpPr>
          <p:cNvPr id="19" name="Right Brace 18">
            <a:extLst>
              <a:ext uri="{FF2B5EF4-FFF2-40B4-BE49-F238E27FC236}">
                <a16:creationId xmlns:a16="http://schemas.microsoft.com/office/drawing/2014/main" id="{743E9B45-7309-8A4A-9474-C82A9EE9C1E7}"/>
              </a:ext>
            </a:extLst>
          </p:cNvPr>
          <p:cNvSpPr/>
          <p:nvPr/>
        </p:nvSpPr>
        <p:spPr>
          <a:xfrm>
            <a:off x="4266976" y="1419593"/>
            <a:ext cx="323324" cy="3566666"/>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BA9D49A0-4ACF-23AA-471B-BDCCC3D4C705}"/>
              </a:ext>
            </a:extLst>
          </p:cNvPr>
          <p:cNvPicPr>
            <a:picLocks noChangeAspect="1"/>
          </p:cNvPicPr>
          <p:nvPr/>
        </p:nvPicPr>
        <p:blipFill>
          <a:blip r:embed="rId7"/>
          <a:stretch>
            <a:fillRect/>
          </a:stretch>
        </p:blipFill>
        <p:spPr>
          <a:xfrm>
            <a:off x="4804299" y="2411594"/>
            <a:ext cx="1682334" cy="1682334"/>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1C81F3DE-469F-D792-DF30-7424CC317A51}"/>
              </a:ext>
            </a:extLst>
          </p:cNvPr>
          <p:cNvPicPr>
            <a:picLocks noChangeAspect="1"/>
          </p:cNvPicPr>
          <p:nvPr/>
        </p:nvPicPr>
        <p:blipFill>
          <a:blip r:embed="rId8"/>
          <a:stretch>
            <a:fillRect/>
          </a:stretch>
        </p:blipFill>
        <p:spPr>
          <a:xfrm>
            <a:off x="6908699" y="2398802"/>
            <a:ext cx="1682334" cy="1682334"/>
          </a:xfrm>
          <a:prstGeom prst="rect">
            <a:avLst/>
          </a:prstGeom>
        </p:spPr>
      </p:pic>
      <p:sp>
        <p:nvSpPr>
          <p:cNvPr id="24" name="TextBox 23">
            <a:extLst>
              <a:ext uri="{FF2B5EF4-FFF2-40B4-BE49-F238E27FC236}">
                <a16:creationId xmlns:a16="http://schemas.microsoft.com/office/drawing/2014/main" id="{106C3EED-23E9-14B7-3950-243ABC52D9D6}"/>
              </a:ext>
            </a:extLst>
          </p:cNvPr>
          <p:cNvSpPr txBox="1"/>
          <p:nvPr/>
        </p:nvSpPr>
        <p:spPr>
          <a:xfrm>
            <a:off x="5019287" y="4038099"/>
            <a:ext cx="1324402" cy="584775"/>
          </a:xfrm>
          <a:prstGeom prst="rect">
            <a:avLst/>
          </a:prstGeom>
          <a:noFill/>
        </p:spPr>
        <p:txBody>
          <a:bodyPr wrap="none" rtlCol="0">
            <a:spAutoFit/>
          </a:bodyPr>
          <a:lstStyle/>
          <a:p>
            <a:pPr algn="ctr"/>
            <a:r>
              <a:rPr lang="en-US" sz="1600" b="1">
                <a:latin typeface="Andale Mono" panose="020B0509000000000004" pitchFamily="49" charset="0"/>
                <a:cs typeface="Arima Madurai Bold" pitchFamily="2" charset="77"/>
              </a:rPr>
              <a:t>Actual </a:t>
            </a:r>
          </a:p>
          <a:p>
            <a:pPr algn="ctr"/>
            <a:r>
              <a:rPr lang="en-US" sz="1600" b="1">
                <a:latin typeface="Andale Mono" panose="020B0509000000000004" pitchFamily="49" charset="0"/>
                <a:cs typeface="Arima Madurai Bold" pitchFamily="2" charset="77"/>
              </a:rPr>
              <a:t>Causality</a:t>
            </a:r>
          </a:p>
        </p:txBody>
      </p:sp>
      <p:sp>
        <p:nvSpPr>
          <p:cNvPr id="25" name="TextBox 24">
            <a:extLst>
              <a:ext uri="{FF2B5EF4-FFF2-40B4-BE49-F238E27FC236}">
                <a16:creationId xmlns:a16="http://schemas.microsoft.com/office/drawing/2014/main" id="{785E41B0-AF68-CA33-94CA-871C87F4FE5A}"/>
              </a:ext>
            </a:extLst>
          </p:cNvPr>
          <p:cNvSpPr txBox="1"/>
          <p:nvPr/>
        </p:nvSpPr>
        <p:spPr>
          <a:xfrm>
            <a:off x="6772676" y="4093928"/>
            <a:ext cx="1954381" cy="584775"/>
          </a:xfrm>
          <a:prstGeom prst="rect">
            <a:avLst/>
          </a:prstGeom>
          <a:noFill/>
        </p:spPr>
        <p:txBody>
          <a:bodyPr wrap="none" rtlCol="0">
            <a:spAutoFit/>
          </a:bodyPr>
          <a:lstStyle/>
          <a:p>
            <a:pPr algn="ctr"/>
            <a:r>
              <a:rPr lang="en-US" sz="1600" b="1" dirty="0">
                <a:latin typeface="Andale Mono" panose="020B0509000000000004" pitchFamily="49" charset="0"/>
                <a:cs typeface="Arima Madurai Bold" pitchFamily="2" charset="77"/>
              </a:rPr>
              <a:t>Probabilistic </a:t>
            </a:r>
          </a:p>
          <a:p>
            <a:pPr algn="ctr"/>
            <a:r>
              <a:rPr lang="en-US" sz="1600" b="1" dirty="0">
                <a:latin typeface="Andale Mono" panose="020B0509000000000004" pitchFamily="49" charset="0"/>
                <a:cs typeface="Arima Madurai Bold" pitchFamily="2" charset="77"/>
              </a:rPr>
              <a:t>Causality</a:t>
            </a:r>
          </a:p>
        </p:txBody>
      </p:sp>
      <p:pic>
        <p:nvPicPr>
          <p:cNvPr id="27" name="Picture 26" descr="A green circle with a white check mark&#10;&#10;Description automatically generated">
            <a:extLst>
              <a:ext uri="{FF2B5EF4-FFF2-40B4-BE49-F238E27FC236}">
                <a16:creationId xmlns:a16="http://schemas.microsoft.com/office/drawing/2014/main" id="{88CE250B-D4DB-0EFF-D4A8-8DE90B91C0C0}"/>
              </a:ext>
            </a:extLst>
          </p:cNvPr>
          <p:cNvPicPr>
            <a:picLocks noChangeAspect="1"/>
          </p:cNvPicPr>
          <p:nvPr/>
        </p:nvPicPr>
        <p:blipFill>
          <a:blip r:embed="rId9"/>
          <a:stretch>
            <a:fillRect/>
          </a:stretch>
        </p:blipFill>
        <p:spPr>
          <a:xfrm>
            <a:off x="7456342" y="1333797"/>
            <a:ext cx="765860" cy="765860"/>
          </a:xfrm>
          <a:prstGeom prst="rect">
            <a:avLst/>
          </a:prstGeom>
        </p:spPr>
      </p:pic>
      <p:sp>
        <p:nvSpPr>
          <p:cNvPr id="28" name="Multiply 27">
            <a:extLst>
              <a:ext uri="{FF2B5EF4-FFF2-40B4-BE49-F238E27FC236}">
                <a16:creationId xmlns:a16="http://schemas.microsoft.com/office/drawing/2014/main" id="{A4167E19-FC72-B12C-7D21-C07253269387}"/>
              </a:ext>
            </a:extLst>
          </p:cNvPr>
          <p:cNvSpPr/>
          <p:nvPr/>
        </p:nvSpPr>
        <p:spPr>
          <a:xfrm>
            <a:off x="5146027" y="1171776"/>
            <a:ext cx="1009909" cy="1126300"/>
          </a:xfrm>
          <a:prstGeom prst="mathMultiply">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4AFCDF-467C-8097-6FBC-A9DF585AE289}"/>
              </a:ext>
            </a:extLst>
          </p:cNvPr>
          <p:cNvSpPr txBox="1"/>
          <p:nvPr/>
        </p:nvSpPr>
        <p:spPr>
          <a:xfrm>
            <a:off x="8576216" y="4871519"/>
            <a:ext cx="567784" cy="276999"/>
          </a:xfrm>
          <a:prstGeom prst="rect">
            <a:avLst/>
          </a:prstGeom>
          <a:noFill/>
        </p:spPr>
        <p:txBody>
          <a:bodyPr wrap="none" rtlCol="0">
            <a:spAutoFit/>
          </a:bodyPr>
          <a:lstStyle/>
          <a:p>
            <a:r>
              <a:rPr lang="en-US" sz="1200" dirty="0"/>
              <a:t>34/34</a:t>
            </a:r>
          </a:p>
        </p:txBody>
      </p:sp>
    </p:spTree>
    <p:extLst>
      <p:ext uri="{BB962C8B-B14F-4D97-AF65-F5344CB8AC3E}">
        <p14:creationId xmlns:p14="http://schemas.microsoft.com/office/powerpoint/2010/main" val="387313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5" grpId="0"/>
      <p:bldP spid="18" grpId="0"/>
      <p:bldP spid="19" grpId="0" animBg="1"/>
      <p:bldP spid="24" grpId="0"/>
      <p:bldP spid="25" grpId="0"/>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8"/>
          <p:cNvSpPr txBox="1">
            <a:spLocks noGrp="1"/>
          </p:cNvSpPr>
          <p:nvPr>
            <p:ph type="title"/>
          </p:nvPr>
        </p:nvSpPr>
        <p:spPr>
          <a:xfrm>
            <a:off x="291675" y="1386037"/>
            <a:ext cx="6012872" cy="209804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latin typeface="Aharoni" panose="02010803020104030203" pitchFamily="2" charset="-79"/>
                <a:cs typeface="Aharoni" panose="02010803020104030203" pitchFamily="2" charset="-79"/>
              </a:rPr>
              <a:t>Thanks! </a:t>
            </a:r>
            <a:br>
              <a:rPr lang="en" sz="8500" dirty="0">
                <a:latin typeface="Aharoni" panose="02010803020104030203" pitchFamily="2" charset="-79"/>
                <a:cs typeface="Aharoni" panose="02010803020104030203" pitchFamily="2" charset="-79"/>
              </a:rPr>
            </a:br>
            <a:r>
              <a:rPr lang="en" sz="4000" dirty="0">
                <a:solidFill>
                  <a:schemeClr val="dk2"/>
                </a:solidFill>
                <a:latin typeface="Aharoni" panose="02010803020104030203" pitchFamily="2" charset="-79"/>
                <a:cs typeface="Aharoni" panose="02010803020104030203" pitchFamily="2" charset="-79"/>
              </a:rPr>
              <a:t>A</a:t>
            </a:r>
            <a:r>
              <a:rPr lang="en-US" sz="4000" dirty="0">
                <a:solidFill>
                  <a:schemeClr val="dk2"/>
                </a:solidFill>
                <a:latin typeface="Aharoni" panose="02010803020104030203" pitchFamily="2" charset="-79"/>
                <a:cs typeface="Aharoni" panose="02010803020104030203" pitchFamily="2" charset="-79"/>
              </a:rPr>
              <a:t>n</a:t>
            </a:r>
            <a:r>
              <a:rPr lang="en" sz="4000" dirty="0">
                <a:solidFill>
                  <a:schemeClr val="dk2"/>
                </a:solidFill>
                <a:latin typeface="Aharoni" panose="02010803020104030203" pitchFamily="2" charset="-79"/>
                <a:cs typeface="Aharoni" panose="02010803020104030203" pitchFamily="2" charset="-79"/>
              </a:rPr>
              <a:t>y Questions?</a:t>
            </a:r>
            <a:endParaRPr sz="4000" dirty="0">
              <a:solidFill>
                <a:schemeClr val="dk2"/>
              </a:solidFill>
              <a:latin typeface="Aharoni" panose="02010803020104030203" pitchFamily="2" charset="-79"/>
              <a:cs typeface="Aharoni" panose="02010803020104030203" pitchFamily="2" charset="-79"/>
            </a:endParaRPr>
          </a:p>
        </p:txBody>
      </p:sp>
      <p:pic>
        <p:nvPicPr>
          <p:cNvPr id="2" name="Picture 1" descr="A blue and white logo&#10;&#10;Description automatically generated">
            <a:extLst>
              <a:ext uri="{FF2B5EF4-FFF2-40B4-BE49-F238E27FC236}">
                <a16:creationId xmlns:a16="http://schemas.microsoft.com/office/drawing/2014/main" id="{EAD0C51A-3FAA-AA22-4C5E-65BE613D8F6C}"/>
              </a:ext>
            </a:extLst>
          </p:cNvPr>
          <p:cNvPicPr>
            <a:picLocks noChangeAspect="1"/>
          </p:cNvPicPr>
          <p:nvPr/>
        </p:nvPicPr>
        <p:blipFill>
          <a:blip r:embed="rId3"/>
          <a:stretch>
            <a:fillRect/>
          </a:stretch>
        </p:blipFill>
        <p:spPr>
          <a:xfrm>
            <a:off x="2888768" y="3856581"/>
            <a:ext cx="818685" cy="818685"/>
          </a:xfrm>
          <a:prstGeom prst="rect">
            <a:avLst/>
          </a:prstGeom>
        </p:spPr>
      </p:pic>
      <p:pic>
        <p:nvPicPr>
          <p:cNvPr id="3" name="Picture 2" descr="A green logo with a helmet and text&#10;&#10;Description automatically generated">
            <a:extLst>
              <a:ext uri="{FF2B5EF4-FFF2-40B4-BE49-F238E27FC236}">
                <a16:creationId xmlns:a16="http://schemas.microsoft.com/office/drawing/2014/main" id="{919AD076-151D-966C-D4CD-C84A4D79114B}"/>
              </a:ext>
            </a:extLst>
          </p:cNvPr>
          <p:cNvPicPr>
            <a:picLocks noChangeAspect="1"/>
          </p:cNvPicPr>
          <p:nvPr/>
        </p:nvPicPr>
        <p:blipFill>
          <a:blip r:embed="rId4"/>
          <a:stretch>
            <a:fillRect/>
          </a:stretch>
        </p:blipFill>
        <p:spPr>
          <a:xfrm>
            <a:off x="444302" y="3796443"/>
            <a:ext cx="1203558" cy="820166"/>
          </a:xfrm>
          <a:prstGeom prst="rect">
            <a:avLst/>
          </a:prstGeom>
        </p:spPr>
      </p:pic>
      <p:pic>
        <p:nvPicPr>
          <p:cNvPr id="5" name="Picture 4" descr="A qr code with a piece of paper&#10;&#10;Description automatically generated">
            <a:extLst>
              <a:ext uri="{FF2B5EF4-FFF2-40B4-BE49-F238E27FC236}">
                <a16:creationId xmlns:a16="http://schemas.microsoft.com/office/drawing/2014/main" id="{CC20B5CE-2C45-D644-EB3C-F4688DA37206}"/>
              </a:ext>
            </a:extLst>
          </p:cNvPr>
          <p:cNvPicPr>
            <a:picLocks noChangeAspect="1"/>
          </p:cNvPicPr>
          <p:nvPr/>
        </p:nvPicPr>
        <p:blipFill>
          <a:blip r:embed="rId5"/>
          <a:stretch>
            <a:fillRect/>
          </a:stretch>
        </p:blipFill>
        <p:spPr>
          <a:xfrm>
            <a:off x="5211126" y="1041310"/>
            <a:ext cx="1393749" cy="1393749"/>
          </a:xfrm>
          <a:prstGeom prst="rect">
            <a:avLst/>
          </a:prstGeom>
        </p:spPr>
      </p:pic>
      <p:sp>
        <p:nvSpPr>
          <p:cNvPr id="6" name="TextBox 5">
            <a:extLst>
              <a:ext uri="{FF2B5EF4-FFF2-40B4-BE49-F238E27FC236}">
                <a16:creationId xmlns:a16="http://schemas.microsoft.com/office/drawing/2014/main" id="{5E71187B-DDB9-61B4-A116-A472C2F2651B}"/>
              </a:ext>
            </a:extLst>
          </p:cNvPr>
          <p:cNvSpPr txBox="1"/>
          <p:nvPr/>
        </p:nvSpPr>
        <p:spPr>
          <a:xfrm>
            <a:off x="5522585" y="2417861"/>
            <a:ext cx="770830" cy="307777"/>
          </a:xfrm>
          <a:prstGeom prst="rect">
            <a:avLst/>
          </a:prstGeom>
          <a:noFill/>
        </p:spPr>
        <p:txBody>
          <a:bodyPr wrap="square">
            <a:spAutoFit/>
          </a:bodyPr>
          <a:lstStyle/>
          <a:p>
            <a:r>
              <a:rPr lang="en-US" sz="1400" b="1">
                <a:latin typeface="Andale Mono" panose="020B0509000000000004" pitchFamily="49" charset="0"/>
                <a:cs typeface="Arima Madurai Bold" pitchFamily="2" charset="77"/>
              </a:rPr>
              <a:t>Paper</a:t>
            </a:r>
          </a:p>
        </p:txBody>
      </p:sp>
      <p:pic>
        <p:nvPicPr>
          <p:cNvPr id="9" name="Picture 8" descr="A qr code with a cat logo&#10;&#10;Description automatically generated">
            <a:extLst>
              <a:ext uri="{FF2B5EF4-FFF2-40B4-BE49-F238E27FC236}">
                <a16:creationId xmlns:a16="http://schemas.microsoft.com/office/drawing/2014/main" id="{CD2A53E4-C5C2-3A58-9594-BC5E5E608600}"/>
              </a:ext>
            </a:extLst>
          </p:cNvPr>
          <p:cNvPicPr>
            <a:picLocks noChangeAspect="1"/>
          </p:cNvPicPr>
          <p:nvPr/>
        </p:nvPicPr>
        <p:blipFill>
          <a:blip r:embed="rId6"/>
          <a:stretch>
            <a:fillRect/>
          </a:stretch>
        </p:blipFill>
        <p:spPr>
          <a:xfrm>
            <a:off x="7012003" y="1041310"/>
            <a:ext cx="1393749" cy="1393749"/>
          </a:xfrm>
          <a:prstGeom prst="rect">
            <a:avLst/>
          </a:prstGeom>
        </p:spPr>
      </p:pic>
      <p:sp>
        <p:nvSpPr>
          <p:cNvPr id="10" name="TextBox 9">
            <a:extLst>
              <a:ext uri="{FF2B5EF4-FFF2-40B4-BE49-F238E27FC236}">
                <a16:creationId xmlns:a16="http://schemas.microsoft.com/office/drawing/2014/main" id="{B5054878-2907-BA8E-76B2-2DF4F08F0C61}"/>
              </a:ext>
            </a:extLst>
          </p:cNvPr>
          <p:cNvSpPr txBox="1"/>
          <p:nvPr/>
        </p:nvSpPr>
        <p:spPr>
          <a:xfrm>
            <a:off x="7118803" y="2418846"/>
            <a:ext cx="1180147" cy="307777"/>
          </a:xfrm>
          <a:prstGeom prst="rect">
            <a:avLst/>
          </a:prstGeom>
          <a:noFill/>
        </p:spPr>
        <p:txBody>
          <a:bodyPr wrap="square">
            <a:spAutoFit/>
          </a:bodyPr>
          <a:lstStyle/>
          <a:p>
            <a:r>
              <a:rPr lang="en-US" sz="1400" b="1">
                <a:latin typeface="Andale Mono" panose="020B0509000000000004" pitchFamily="49" charset="0"/>
                <a:cs typeface="Arima Madurai Bold" pitchFamily="2" charset="77"/>
              </a:rPr>
              <a:t>Artifacts</a:t>
            </a:r>
          </a:p>
        </p:txBody>
      </p:sp>
      <p:sp>
        <p:nvSpPr>
          <p:cNvPr id="13" name="TextBox 12">
            <a:extLst>
              <a:ext uri="{FF2B5EF4-FFF2-40B4-BE49-F238E27FC236}">
                <a16:creationId xmlns:a16="http://schemas.microsoft.com/office/drawing/2014/main" id="{90888703-627F-E5BB-75CC-B4F82836A4E8}"/>
              </a:ext>
            </a:extLst>
          </p:cNvPr>
          <p:cNvSpPr txBox="1"/>
          <p:nvPr/>
        </p:nvSpPr>
        <p:spPr>
          <a:xfrm>
            <a:off x="5342357" y="4265925"/>
            <a:ext cx="1131285" cy="307777"/>
          </a:xfrm>
          <a:prstGeom prst="rect">
            <a:avLst/>
          </a:prstGeom>
          <a:noFill/>
        </p:spPr>
        <p:txBody>
          <a:bodyPr wrap="square">
            <a:spAutoFit/>
          </a:bodyPr>
          <a:lstStyle/>
          <a:p>
            <a:r>
              <a:rPr lang="en-US" sz="1400" b="1">
                <a:latin typeface="Andale Mono" panose="020B0509000000000004" pitchFamily="49" charset="0"/>
                <a:cs typeface="Arima Madurai Bold" pitchFamily="2" charset="77"/>
              </a:rPr>
              <a:t>TART@MSU</a:t>
            </a:r>
          </a:p>
        </p:txBody>
      </p:sp>
      <p:pic>
        <p:nvPicPr>
          <p:cNvPr id="15" name="Picture 14" descr="A qr code with a green helmet&#10;&#10;Description automatically generated">
            <a:extLst>
              <a:ext uri="{FF2B5EF4-FFF2-40B4-BE49-F238E27FC236}">
                <a16:creationId xmlns:a16="http://schemas.microsoft.com/office/drawing/2014/main" id="{1A908187-46D1-E4D2-F4E0-33A09289D2F8}"/>
              </a:ext>
            </a:extLst>
          </p:cNvPr>
          <p:cNvPicPr>
            <a:picLocks noChangeAspect="1"/>
          </p:cNvPicPr>
          <p:nvPr/>
        </p:nvPicPr>
        <p:blipFill>
          <a:blip r:embed="rId7"/>
          <a:stretch>
            <a:fillRect/>
          </a:stretch>
        </p:blipFill>
        <p:spPr>
          <a:xfrm>
            <a:off x="5211124" y="2787206"/>
            <a:ext cx="1393749" cy="1393749"/>
          </a:xfrm>
          <a:prstGeom prst="rect">
            <a:avLst/>
          </a:prstGeom>
        </p:spPr>
      </p:pic>
      <p:pic>
        <p:nvPicPr>
          <p:cNvPr id="17" name="Picture 16" descr="A qr code with a letter inside&#10;&#10;Description automatically generated">
            <a:extLst>
              <a:ext uri="{FF2B5EF4-FFF2-40B4-BE49-F238E27FC236}">
                <a16:creationId xmlns:a16="http://schemas.microsoft.com/office/drawing/2014/main" id="{A6F5458B-BDC7-EE3B-AAD0-F11FC8B08992}"/>
              </a:ext>
            </a:extLst>
          </p:cNvPr>
          <p:cNvPicPr>
            <a:picLocks noChangeAspect="1"/>
          </p:cNvPicPr>
          <p:nvPr/>
        </p:nvPicPr>
        <p:blipFill>
          <a:blip r:embed="rId8"/>
          <a:stretch>
            <a:fillRect/>
          </a:stretch>
        </p:blipFill>
        <p:spPr>
          <a:xfrm>
            <a:off x="7012003" y="2803916"/>
            <a:ext cx="1393749" cy="1393749"/>
          </a:xfrm>
          <a:prstGeom prst="rect">
            <a:avLst/>
          </a:prstGeom>
        </p:spPr>
      </p:pic>
      <p:sp>
        <p:nvSpPr>
          <p:cNvPr id="18" name="TextBox 17">
            <a:extLst>
              <a:ext uri="{FF2B5EF4-FFF2-40B4-BE49-F238E27FC236}">
                <a16:creationId xmlns:a16="http://schemas.microsoft.com/office/drawing/2014/main" id="{629A3E01-E831-C463-0BA3-731AE7F8BE63}"/>
              </a:ext>
            </a:extLst>
          </p:cNvPr>
          <p:cNvSpPr txBox="1"/>
          <p:nvPr/>
        </p:nvSpPr>
        <p:spPr>
          <a:xfrm>
            <a:off x="7143233" y="4265924"/>
            <a:ext cx="1131285" cy="307777"/>
          </a:xfrm>
          <a:prstGeom prst="rect">
            <a:avLst/>
          </a:prstGeom>
          <a:noFill/>
        </p:spPr>
        <p:txBody>
          <a:bodyPr wrap="square">
            <a:spAutoFit/>
          </a:bodyPr>
          <a:lstStyle/>
          <a:p>
            <a:r>
              <a:rPr lang="en-US" sz="1400" b="1">
                <a:latin typeface="Andale Mono" panose="020B0509000000000004" pitchFamily="49" charset="0"/>
                <a:cs typeface="Arima Madurai Bold" pitchFamily="2" charset="77"/>
              </a:rPr>
              <a:t>Contact</a:t>
            </a:r>
          </a:p>
        </p:txBody>
      </p:sp>
      <p:pic>
        <p:nvPicPr>
          <p:cNvPr id="7" name="Picture 6" descr="A logo of a globe with a gold cogwheel&#10;&#10;Description automatically generated">
            <a:extLst>
              <a:ext uri="{FF2B5EF4-FFF2-40B4-BE49-F238E27FC236}">
                <a16:creationId xmlns:a16="http://schemas.microsoft.com/office/drawing/2014/main" id="{7A21BF4C-DCDC-9A2A-5161-8829F369BF11}"/>
              </a:ext>
            </a:extLst>
          </p:cNvPr>
          <p:cNvPicPr>
            <a:picLocks noChangeAspect="1"/>
          </p:cNvPicPr>
          <p:nvPr/>
        </p:nvPicPr>
        <p:blipFill>
          <a:blip r:embed="rId9"/>
          <a:stretch>
            <a:fillRect/>
          </a:stretch>
        </p:blipFill>
        <p:spPr>
          <a:xfrm>
            <a:off x="1856581" y="3828808"/>
            <a:ext cx="818685" cy="8202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32"/>
          <p:cNvSpPr/>
          <p:nvPr/>
        </p:nvSpPr>
        <p:spPr>
          <a:xfrm>
            <a:off x="6300632" y="1364435"/>
            <a:ext cx="2278650" cy="572699"/>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32"/>
          <p:cNvSpPr/>
          <p:nvPr/>
        </p:nvSpPr>
        <p:spPr>
          <a:xfrm>
            <a:off x="3503770" y="1363846"/>
            <a:ext cx="2286000" cy="576072"/>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haroni" panose="02010803020104030203" pitchFamily="2" charset="-79"/>
                <a:cs typeface="Aharoni" panose="02010803020104030203" pitchFamily="2" charset="-79"/>
              </a:rPr>
              <a:t>Applications</a:t>
            </a:r>
            <a:endParaRPr dirty="0">
              <a:latin typeface="Aharoni" panose="02010803020104030203" pitchFamily="2" charset="-79"/>
              <a:cs typeface="Aharoni" panose="02010803020104030203" pitchFamily="2" charset="-79"/>
            </a:endParaRPr>
          </a:p>
        </p:txBody>
      </p:sp>
      <p:sp>
        <p:nvSpPr>
          <p:cNvPr id="346" name="Google Shape;346;p32"/>
          <p:cNvSpPr txBox="1">
            <a:spLocks noGrp="1"/>
          </p:cNvSpPr>
          <p:nvPr>
            <p:ph type="subTitle" idx="3"/>
          </p:nvPr>
        </p:nvSpPr>
        <p:spPr>
          <a:xfrm>
            <a:off x="3714820" y="1448542"/>
            <a:ext cx="18639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haroni" panose="02010803020104030203" pitchFamily="2" charset="-79"/>
                <a:cs typeface="Aharoni" panose="02010803020104030203" pitchFamily="2" charset="-79"/>
              </a:rPr>
              <a:t>Aerospace</a:t>
            </a:r>
            <a:endParaRPr dirty="0">
              <a:latin typeface="Aharoni" panose="02010803020104030203" pitchFamily="2" charset="-79"/>
              <a:cs typeface="Aharoni" panose="02010803020104030203" pitchFamily="2" charset="-79"/>
            </a:endParaRPr>
          </a:p>
        </p:txBody>
      </p:sp>
      <p:sp>
        <p:nvSpPr>
          <p:cNvPr id="347" name="Google Shape;347;p32"/>
          <p:cNvSpPr txBox="1">
            <a:spLocks noGrp="1"/>
          </p:cNvSpPr>
          <p:nvPr>
            <p:ph type="subTitle" idx="4"/>
          </p:nvPr>
        </p:nvSpPr>
        <p:spPr>
          <a:xfrm>
            <a:off x="6484326" y="1399657"/>
            <a:ext cx="1939226" cy="5243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Autonomy</a:t>
            </a:r>
            <a:endParaRPr dirty="0">
              <a:latin typeface="Aharoni" panose="02010803020104030203" pitchFamily="2" charset="-79"/>
              <a:cs typeface="Aharoni" panose="02010803020104030203" pitchFamily="2" charset="-79"/>
            </a:endParaRPr>
          </a:p>
        </p:txBody>
      </p:sp>
      <p:pic>
        <p:nvPicPr>
          <p:cNvPr id="2" name="Picture 1">
            <a:extLst>
              <a:ext uri="{FF2B5EF4-FFF2-40B4-BE49-F238E27FC236}">
                <a16:creationId xmlns:a16="http://schemas.microsoft.com/office/drawing/2014/main" id="{4A73F638-471E-6311-0B89-A0448875843E}"/>
              </a:ext>
            </a:extLst>
          </p:cNvPr>
          <p:cNvPicPr>
            <a:picLocks noChangeAspect="1"/>
          </p:cNvPicPr>
          <p:nvPr/>
        </p:nvPicPr>
        <p:blipFill>
          <a:blip r:embed="rId4"/>
          <a:stretch>
            <a:fillRect/>
          </a:stretch>
        </p:blipFill>
        <p:spPr>
          <a:xfrm>
            <a:off x="3698752" y="2107679"/>
            <a:ext cx="1879626" cy="1058856"/>
          </a:xfrm>
          <a:prstGeom prst="rect">
            <a:avLst/>
          </a:prstGeom>
        </p:spPr>
      </p:pic>
      <p:pic>
        <p:nvPicPr>
          <p:cNvPr id="6" name="Picture 5" descr="A group of missiles in the air&#10;&#10;Description automatically generated">
            <a:extLst>
              <a:ext uri="{FF2B5EF4-FFF2-40B4-BE49-F238E27FC236}">
                <a16:creationId xmlns:a16="http://schemas.microsoft.com/office/drawing/2014/main" id="{8FFF9998-6358-12C4-3419-42427754F9B1}"/>
              </a:ext>
            </a:extLst>
          </p:cNvPr>
          <p:cNvPicPr>
            <a:picLocks noChangeAspect="1"/>
          </p:cNvPicPr>
          <p:nvPr/>
        </p:nvPicPr>
        <p:blipFill>
          <a:blip r:embed="rId5"/>
          <a:stretch>
            <a:fillRect/>
          </a:stretch>
        </p:blipFill>
        <p:spPr>
          <a:xfrm>
            <a:off x="3699095" y="3324586"/>
            <a:ext cx="1879625" cy="1253083"/>
          </a:xfrm>
          <a:prstGeom prst="rect">
            <a:avLst/>
          </a:prstGeom>
        </p:spPr>
      </p:pic>
      <p:pic>
        <p:nvPicPr>
          <p:cNvPr id="11" name="Picture 10" descr="A screen shot of a car&#10;&#10;Description automatically generated">
            <a:extLst>
              <a:ext uri="{FF2B5EF4-FFF2-40B4-BE49-F238E27FC236}">
                <a16:creationId xmlns:a16="http://schemas.microsoft.com/office/drawing/2014/main" id="{D705DFAE-D6E9-917D-2904-A8F164BE5211}"/>
              </a:ext>
            </a:extLst>
          </p:cNvPr>
          <p:cNvPicPr>
            <a:picLocks noChangeAspect="1"/>
          </p:cNvPicPr>
          <p:nvPr/>
        </p:nvPicPr>
        <p:blipFill>
          <a:blip r:embed="rId6"/>
          <a:stretch>
            <a:fillRect/>
          </a:stretch>
        </p:blipFill>
        <p:spPr>
          <a:xfrm>
            <a:off x="6484326" y="2107679"/>
            <a:ext cx="1883664" cy="2111986"/>
          </a:xfrm>
          <a:prstGeom prst="rect">
            <a:avLst/>
          </a:prstGeom>
        </p:spPr>
      </p:pic>
      <p:sp>
        <p:nvSpPr>
          <p:cNvPr id="12" name="Rectangle 11">
            <a:extLst>
              <a:ext uri="{FF2B5EF4-FFF2-40B4-BE49-F238E27FC236}">
                <a16:creationId xmlns:a16="http://schemas.microsoft.com/office/drawing/2014/main" id="{33537CED-4CAD-E5C2-F122-4C7716477E45}"/>
              </a:ext>
            </a:extLst>
          </p:cNvPr>
          <p:cNvSpPr/>
          <p:nvPr/>
        </p:nvSpPr>
        <p:spPr>
          <a:xfrm>
            <a:off x="6484324" y="2167413"/>
            <a:ext cx="452336" cy="145915"/>
          </a:xfrm>
          <a:prstGeom prst="rect">
            <a:avLst/>
          </a:prstGeom>
          <a:solidFill>
            <a:srgbClr val="04296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3646BA7-9598-3CA5-4690-2EEFFCA85C29}"/>
              </a:ext>
            </a:extLst>
          </p:cNvPr>
          <p:cNvSpPr txBox="1"/>
          <p:nvPr/>
        </p:nvSpPr>
        <p:spPr>
          <a:xfrm>
            <a:off x="6484324" y="3873109"/>
            <a:ext cx="1175287" cy="145915"/>
          </a:xfrm>
          <a:prstGeom prst="rect">
            <a:avLst/>
          </a:prstGeom>
          <a:solidFill>
            <a:schemeClr val="bg1"/>
          </a:solidFill>
        </p:spPr>
        <p:txBody>
          <a:bodyPr wrap="square" rtlCol="0">
            <a:spAutoFit/>
          </a:bodyPr>
          <a:lstStyle/>
          <a:p>
            <a:endParaRPr lang="en-US"/>
          </a:p>
        </p:txBody>
      </p:sp>
      <p:sp>
        <p:nvSpPr>
          <p:cNvPr id="3" name="TextBox 2">
            <a:extLst>
              <a:ext uri="{FF2B5EF4-FFF2-40B4-BE49-F238E27FC236}">
                <a16:creationId xmlns:a16="http://schemas.microsoft.com/office/drawing/2014/main" id="{47D9E200-86B1-4F4E-21C0-6DFF236E4209}"/>
              </a:ext>
            </a:extLst>
          </p:cNvPr>
          <p:cNvSpPr txBox="1"/>
          <p:nvPr/>
        </p:nvSpPr>
        <p:spPr>
          <a:xfrm>
            <a:off x="720000" y="4888695"/>
            <a:ext cx="2940228" cy="215444"/>
          </a:xfrm>
          <a:prstGeom prst="rect">
            <a:avLst/>
          </a:prstGeom>
          <a:noFill/>
        </p:spPr>
        <p:txBody>
          <a:bodyPr wrap="none" rtlCol="0">
            <a:spAutoFit/>
          </a:bodyPr>
          <a:lstStyle/>
          <a:p>
            <a:r>
              <a:rPr lang="en-US" sz="800" dirty="0">
                <a:solidFill>
                  <a:schemeClr val="accent2"/>
                </a:solidFill>
                <a:latin typeface="+mj-lt"/>
              </a:rPr>
              <a:t>Graphics by The Guardian, Medium and </a:t>
            </a:r>
            <a:r>
              <a:rPr lang="en-US" sz="800" b="0" i="0" u="none" strike="noStrike" dirty="0">
                <a:solidFill>
                  <a:schemeClr val="accent2"/>
                </a:solidFill>
                <a:effectLst/>
                <a:latin typeface="+mj-lt"/>
                <a:cs typeface="Times New Roman" panose="02020603050405020304" pitchFamily="18" charset="0"/>
                <a:hlinkClick r:id="rId7">
                  <a:extLst>
                    <a:ext uri="{A12FA001-AC4F-418D-AE19-62706E023703}">
                      <ahyp:hlinkClr xmlns:ahyp="http://schemas.microsoft.com/office/drawing/2018/hyperlinkcolor" val="tx"/>
                    </a:ext>
                  </a:extLst>
                </a:hlinkClick>
              </a:rPr>
              <a:t>@johnkrausphotos</a:t>
            </a:r>
            <a:r>
              <a:rPr lang="en-US" sz="800" dirty="0">
                <a:solidFill>
                  <a:schemeClr val="accent2"/>
                </a:solidFill>
                <a:latin typeface="+mj-lt"/>
                <a:cs typeface="Times New Roman" panose="02020603050405020304" pitchFamily="18" charset="0"/>
              </a:rPr>
              <a:t> </a:t>
            </a:r>
          </a:p>
        </p:txBody>
      </p:sp>
      <p:sp>
        <p:nvSpPr>
          <p:cNvPr id="4" name="Google Shape;342;p32">
            <a:extLst>
              <a:ext uri="{FF2B5EF4-FFF2-40B4-BE49-F238E27FC236}">
                <a16:creationId xmlns:a16="http://schemas.microsoft.com/office/drawing/2014/main" id="{2E0D83BA-DB9F-933D-7454-D8FB3975B809}"/>
              </a:ext>
            </a:extLst>
          </p:cNvPr>
          <p:cNvSpPr/>
          <p:nvPr/>
        </p:nvSpPr>
        <p:spPr>
          <a:xfrm>
            <a:off x="557369" y="1363846"/>
            <a:ext cx="2286000" cy="576072"/>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47;p32">
            <a:extLst>
              <a:ext uri="{FF2B5EF4-FFF2-40B4-BE49-F238E27FC236}">
                <a16:creationId xmlns:a16="http://schemas.microsoft.com/office/drawing/2014/main" id="{9247D1F0-3F6C-B0DE-DE97-6E7B64DD717C}"/>
              </a:ext>
            </a:extLst>
          </p:cNvPr>
          <p:cNvSpPr txBox="1">
            <a:spLocks/>
          </p:cNvSpPr>
          <p:nvPr/>
        </p:nvSpPr>
        <p:spPr>
          <a:xfrm>
            <a:off x="748859" y="1404879"/>
            <a:ext cx="1939226" cy="5243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64554"/>
              </a:buClr>
              <a:buSzPts val="2000"/>
              <a:buFont typeface="Alfa Slab One"/>
              <a:buNone/>
              <a:defRPr sz="2000" b="0" i="0" u="none" strike="noStrike" cap="none">
                <a:solidFill>
                  <a:srgbClr val="FFFFFF"/>
                </a:solidFill>
                <a:latin typeface="Alfa Slab One"/>
                <a:ea typeface="Alfa Slab One"/>
                <a:cs typeface="Alfa Slab One"/>
                <a:sym typeface="Alfa Slab One"/>
              </a:defRPr>
            </a:lvl1pPr>
            <a:lvl2pPr marL="914400" marR="0" lvl="1"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2pPr>
            <a:lvl3pPr marL="1371600" marR="0" lvl="2"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3pPr>
            <a:lvl4pPr marL="1828800" marR="0" lvl="3"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4pPr>
            <a:lvl5pPr marL="2286000" marR="0" lvl="4"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5pPr>
            <a:lvl6pPr marL="2743200" marR="0" lvl="5"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6pPr>
            <a:lvl7pPr marL="3200400" marR="0" lvl="6"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7pPr>
            <a:lvl8pPr marL="3657600" marR="0" lvl="7"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8pPr>
            <a:lvl9pPr marL="4114800" marR="0" lvl="8" indent="-330200" algn="ctr" rtl="0">
              <a:lnSpc>
                <a:spcPct val="100000"/>
              </a:lnSpc>
              <a:spcBef>
                <a:spcPts val="0"/>
              </a:spcBef>
              <a:spcAft>
                <a:spcPts val="0"/>
              </a:spcAft>
              <a:buClr>
                <a:srgbClr val="064554"/>
              </a:buClr>
              <a:buSzPts val="2000"/>
              <a:buFont typeface="Alfa Slab One"/>
              <a:buNone/>
              <a:defRPr sz="2000" b="0" i="0" u="none" strike="noStrike" cap="none">
                <a:solidFill>
                  <a:srgbClr val="064554"/>
                </a:solidFill>
                <a:latin typeface="Alfa Slab One"/>
                <a:ea typeface="Alfa Slab One"/>
                <a:cs typeface="Alfa Slab One"/>
                <a:sym typeface="Alfa Slab One"/>
              </a:defRPr>
            </a:lvl9pPr>
          </a:lstStyle>
          <a:p>
            <a:pPr marL="0" indent="0"/>
            <a:r>
              <a:rPr lang="en-US" dirty="0">
                <a:latin typeface="Aharoni" panose="02010803020104030203" pitchFamily="2" charset="-79"/>
                <a:cs typeface="Aharoni" panose="02010803020104030203" pitchFamily="2" charset="-79"/>
              </a:rPr>
              <a:t>Aviation</a:t>
            </a:r>
          </a:p>
        </p:txBody>
      </p:sp>
      <p:pic>
        <p:nvPicPr>
          <p:cNvPr id="9" name="Picture 8" descr="A plane crashed in the water&#10;&#10;Description automatically generated">
            <a:extLst>
              <a:ext uri="{FF2B5EF4-FFF2-40B4-BE49-F238E27FC236}">
                <a16:creationId xmlns:a16="http://schemas.microsoft.com/office/drawing/2014/main" id="{8D7C35BB-E9C4-ECB7-31F5-3BA5FBA2C9B9}"/>
              </a:ext>
            </a:extLst>
          </p:cNvPr>
          <p:cNvPicPr>
            <a:picLocks noChangeAspect="1"/>
          </p:cNvPicPr>
          <p:nvPr/>
        </p:nvPicPr>
        <p:blipFill>
          <a:blip r:embed="rId8"/>
          <a:srcRect t="5751"/>
          <a:stretch/>
        </p:blipFill>
        <p:spPr>
          <a:xfrm>
            <a:off x="720000" y="2107679"/>
            <a:ext cx="2073146" cy="2334240"/>
          </a:xfrm>
          <a:prstGeom prst="rect">
            <a:avLst/>
          </a:prstGeom>
        </p:spPr>
      </p:pic>
      <p:sp>
        <p:nvSpPr>
          <p:cNvPr id="5" name="TextBox 4">
            <a:extLst>
              <a:ext uri="{FF2B5EF4-FFF2-40B4-BE49-F238E27FC236}">
                <a16:creationId xmlns:a16="http://schemas.microsoft.com/office/drawing/2014/main" id="{E7E8E3BC-4EDC-0E44-727B-36E41631277C}"/>
              </a:ext>
            </a:extLst>
          </p:cNvPr>
          <p:cNvSpPr txBox="1"/>
          <p:nvPr/>
        </p:nvSpPr>
        <p:spPr>
          <a:xfrm>
            <a:off x="8661176" y="4866501"/>
            <a:ext cx="482824" cy="276999"/>
          </a:xfrm>
          <a:prstGeom prst="rect">
            <a:avLst/>
          </a:prstGeom>
          <a:noFill/>
        </p:spPr>
        <p:txBody>
          <a:bodyPr wrap="none" rtlCol="0">
            <a:spAutoFit/>
          </a:bodyPr>
          <a:lstStyle/>
          <a:p>
            <a:r>
              <a:rPr lang="en-US" sz="1200" dirty="0"/>
              <a:t>3/34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P spid="342" grpId="0" animBg="1"/>
      <p:bldP spid="12" grpId="0" animBg="1"/>
      <p:bldP spid="15" grpId="0" animBg="1"/>
      <p:bldP spid="3" grpId="0"/>
      <p:bldP spid="4"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28"/>
          <p:cNvSpPr/>
          <p:nvPr/>
        </p:nvSpPr>
        <p:spPr>
          <a:xfrm>
            <a:off x="5938294" y="3524625"/>
            <a:ext cx="2286000" cy="392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887869" y="3524625"/>
            <a:ext cx="2286000" cy="392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5938356" y="1818350"/>
            <a:ext cx="2286000" cy="392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853456" y="1817932"/>
            <a:ext cx="2286000" cy="392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4755381" y="3425700"/>
            <a:ext cx="1071600" cy="1071600"/>
          </a:xfrm>
          <a:prstGeom prst="ellipse">
            <a:avLst/>
          </a:prstGeom>
          <a:solidFill>
            <a:srgbClr val="07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704819" y="3425700"/>
            <a:ext cx="1071600" cy="1071600"/>
          </a:xfrm>
          <a:prstGeom prst="ellipse">
            <a:avLst/>
          </a:prstGeom>
          <a:solidFill>
            <a:srgbClr val="07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4755381" y="1721700"/>
            <a:ext cx="1071600" cy="1071600"/>
          </a:xfrm>
          <a:prstGeom prst="ellipse">
            <a:avLst/>
          </a:prstGeom>
          <a:solidFill>
            <a:srgbClr val="07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700324" y="1748700"/>
            <a:ext cx="1071600" cy="1071600"/>
          </a:xfrm>
          <a:prstGeom prst="ellipse">
            <a:avLst/>
          </a:prstGeom>
          <a:solidFill>
            <a:srgbClr val="075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txBox="1">
            <a:spLocks noGrp="1"/>
          </p:cNvSpPr>
          <p:nvPr>
            <p:ph type="title"/>
          </p:nvPr>
        </p:nvSpPr>
        <p:spPr>
          <a:xfrm>
            <a:off x="720001" y="362828"/>
            <a:ext cx="7703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FFFFFF"/>
                </a:solidFill>
                <a:latin typeface="Aharoni" panose="02010803020104030203" pitchFamily="2" charset="-79"/>
                <a:cs typeface="Aharoni" panose="02010803020104030203" pitchFamily="2" charset="-79"/>
              </a:rPr>
              <a:t>Outline</a:t>
            </a:r>
            <a:endParaRPr sz="3200" dirty="0">
              <a:solidFill>
                <a:srgbClr val="FFFFFF"/>
              </a:solidFill>
              <a:latin typeface="Aharoni" panose="02010803020104030203" pitchFamily="2" charset="-79"/>
              <a:cs typeface="Aharoni" panose="02010803020104030203" pitchFamily="2" charset="-79"/>
            </a:endParaRPr>
          </a:p>
        </p:txBody>
      </p:sp>
      <p:sp>
        <p:nvSpPr>
          <p:cNvPr id="204" name="Google Shape;204;p2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203" name="Google Shape;203;p28"/>
          <p:cNvSpPr txBox="1">
            <a:spLocks noGrp="1"/>
          </p:cNvSpPr>
          <p:nvPr>
            <p:ph type="subTitle" idx="1"/>
          </p:nvPr>
        </p:nvSpPr>
        <p:spPr>
          <a:xfrm>
            <a:off x="1985074" y="1871110"/>
            <a:ext cx="2435076" cy="309504"/>
          </a:xfrm>
          <a:prstGeom prst="rect">
            <a:avLst/>
          </a:prstGeom>
        </p:spPr>
        <p:txBody>
          <a:bodyPr spcFirstLastPara="1" wrap="square" lIns="91425" tIns="91425" rIns="91425" bIns="91425" anchor="ctr" anchorCtr="0">
            <a:noAutofit/>
          </a:bodyPr>
          <a:lstStyle/>
          <a:p>
            <a:pPr marL="0" indent="0"/>
            <a:endParaRPr lang="en-US" dirty="0">
              <a:latin typeface="Aharoni" panose="02010803020104030203" pitchFamily="2" charset="-79"/>
              <a:cs typeface="Aharoni" panose="02010803020104030203" pitchFamily="2" charset="-79"/>
            </a:endParaRPr>
          </a:p>
          <a:p>
            <a:pPr marL="0" indent="0"/>
            <a:r>
              <a:rPr lang="en-US" dirty="0">
                <a:latin typeface="Aharoni" panose="02010803020104030203" pitchFamily="2" charset="-79"/>
                <a:cs typeface="Aharoni" panose="02010803020104030203" pitchFamily="2" charset="-79"/>
              </a:rPr>
              <a:t>Causality</a:t>
            </a:r>
          </a:p>
          <a:p>
            <a:pPr marL="0" lvl="0" indent="0" algn="l" rtl="0">
              <a:spcBef>
                <a:spcPts val="0"/>
              </a:spcBef>
              <a:spcAft>
                <a:spcPts val="0"/>
              </a:spcAft>
              <a:buNone/>
            </a:pPr>
            <a:endParaRPr dirty="0"/>
          </a:p>
        </p:txBody>
      </p:sp>
      <p:sp>
        <p:nvSpPr>
          <p:cNvPr id="205" name="Google Shape;205;p28"/>
          <p:cNvSpPr txBox="1">
            <a:spLocks noGrp="1"/>
          </p:cNvSpPr>
          <p:nvPr>
            <p:ph type="subTitle" idx="3"/>
          </p:nvPr>
        </p:nvSpPr>
        <p:spPr>
          <a:xfrm>
            <a:off x="1953543" y="2169225"/>
            <a:ext cx="2537625" cy="572700"/>
          </a:xfrm>
          <a:prstGeom prst="rect">
            <a:avLst/>
          </a:prstGeom>
        </p:spPr>
        <p:txBody>
          <a:bodyPr spcFirstLastPara="1" wrap="square" lIns="91425" tIns="91425" rIns="91425" bIns="91425" anchor="ctr" anchorCtr="0">
            <a:noAutofit/>
          </a:bodyPr>
          <a:lstStyle/>
          <a:p>
            <a:pPr marL="0" lvl="0" indent="0"/>
            <a:endParaRPr lang="en-US" dirty="0"/>
          </a:p>
          <a:p>
            <a:pPr marL="0" lvl="0" indent="0"/>
            <a:r>
              <a:rPr lang="en-US" dirty="0"/>
              <a:t>What is Causality?</a:t>
            </a:r>
          </a:p>
          <a:p>
            <a:pPr marL="0" lvl="0" indent="0" algn="l" rtl="0">
              <a:spcBef>
                <a:spcPts val="0"/>
              </a:spcBef>
              <a:spcAft>
                <a:spcPts val="0"/>
              </a:spcAft>
              <a:buNone/>
            </a:pPr>
            <a:endParaRPr dirty="0"/>
          </a:p>
        </p:txBody>
      </p:sp>
      <p:sp>
        <p:nvSpPr>
          <p:cNvPr id="206" name="Google Shape;206;p28"/>
          <p:cNvSpPr txBox="1">
            <a:spLocks noGrp="1"/>
          </p:cNvSpPr>
          <p:nvPr>
            <p:ph type="title" idx="4"/>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p>
        </p:txBody>
      </p:sp>
      <p:sp>
        <p:nvSpPr>
          <p:cNvPr id="207" name="Google Shape;207;p28"/>
          <p:cNvSpPr txBox="1">
            <a:spLocks noGrp="1"/>
          </p:cNvSpPr>
          <p:nvPr>
            <p:ph type="subTitle" idx="5"/>
          </p:nvPr>
        </p:nvSpPr>
        <p:spPr>
          <a:xfrm>
            <a:off x="6040131" y="1846115"/>
            <a:ext cx="2500826" cy="36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Aharoni" panose="02010803020104030203" pitchFamily="2" charset="-79"/>
                <a:cs typeface="Aharoni" panose="02010803020104030203" pitchFamily="2" charset="-79"/>
              </a:rPr>
              <a:t>Approach</a:t>
            </a:r>
            <a:endParaRPr dirty="0">
              <a:latin typeface="Aharoni" panose="02010803020104030203" pitchFamily="2" charset="-79"/>
              <a:cs typeface="Aharoni" panose="02010803020104030203" pitchFamily="2" charset="-79"/>
            </a:endParaRPr>
          </a:p>
        </p:txBody>
      </p:sp>
      <p:sp>
        <p:nvSpPr>
          <p:cNvPr id="208" name="Google Shape;208;p28"/>
          <p:cNvSpPr txBox="1">
            <a:spLocks noGrp="1"/>
          </p:cNvSpPr>
          <p:nvPr>
            <p:ph type="subTitle" idx="6"/>
          </p:nvPr>
        </p:nvSpPr>
        <p:spPr>
          <a:xfrm>
            <a:off x="5998409" y="2284500"/>
            <a:ext cx="2446200" cy="572700"/>
          </a:xfrm>
          <a:prstGeom prst="rect">
            <a:avLst/>
          </a:prstGeom>
        </p:spPr>
        <p:txBody>
          <a:bodyPr spcFirstLastPara="1" wrap="square" lIns="91425" tIns="91425" rIns="91425" bIns="91425" anchor="ctr" anchorCtr="0">
            <a:noAutofit/>
          </a:bodyPr>
          <a:lstStyle/>
          <a:p>
            <a:pPr marL="0" indent="0"/>
            <a:r>
              <a:rPr lang="en-US" dirty="0"/>
              <a:t>How to find causal relations in CPS systems?</a:t>
            </a:r>
            <a:endParaRPr dirty="0"/>
          </a:p>
        </p:txBody>
      </p:sp>
      <p:sp>
        <p:nvSpPr>
          <p:cNvPr id="209" name="Google Shape;209;p28"/>
          <p:cNvSpPr txBox="1">
            <a:spLocks noGrp="1"/>
          </p:cNvSpPr>
          <p:nvPr>
            <p:ph type="title" idx="7"/>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sp>
        <p:nvSpPr>
          <p:cNvPr id="210" name="Google Shape;210;p28"/>
          <p:cNvSpPr txBox="1">
            <a:spLocks noGrp="1"/>
          </p:cNvSpPr>
          <p:nvPr>
            <p:ph type="subTitle" idx="8"/>
          </p:nvPr>
        </p:nvSpPr>
        <p:spPr>
          <a:xfrm>
            <a:off x="1953543" y="3569063"/>
            <a:ext cx="1981912" cy="36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haroni" panose="02010803020104030203" pitchFamily="2" charset="-79"/>
                <a:cs typeface="Aharoni" panose="02010803020104030203" pitchFamily="2" charset="-79"/>
              </a:rPr>
              <a:t>Experiments</a:t>
            </a:r>
            <a:endParaRPr dirty="0">
              <a:latin typeface="Aharoni" panose="02010803020104030203" pitchFamily="2" charset="-79"/>
              <a:cs typeface="Aharoni" panose="02010803020104030203" pitchFamily="2" charset="-79"/>
            </a:endParaRPr>
          </a:p>
        </p:txBody>
      </p:sp>
      <p:sp>
        <p:nvSpPr>
          <p:cNvPr id="211" name="Google Shape;211;p28"/>
          <p:cNvSpPr txBox="1">
            <a:spLocks noGrp="1"/>
          </p:cNvSpPr>
          <p:nvPr>
            <p:ph type="subTitle" idx="9"/>
          </p:nvPr>
        </p:nvSpPr>
        <p:spPr>
          <a:xfrm>
            <a:off x="1942420" y="3961163"/>
            <a:ext cx="24462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Results and Causal Analysis.</a:t>
            </a:r>
            <a:endParaRPr dirty="0"/>
          </a:p>
        </p:txBody>
      </p:sp>
      <p:sp>
        <p:nvSpPr>
          <p:cNvPr id="212" name="Google Shape;212;p28"/>
          <p:cNvSpPr txBox="1">
            <a:spLocks noGrp="1"/>
          </p:cNvSpPr>
          <p:nvPr>
            <p:ph type="title" idx="13"/>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4</a:t>
            </a:r>
            <a:endParaRPr dirty="0"/>
          </a:p>
        </p:txBody>
      </p:sp>
      <p:sp>
        <p:nvSpPr>
          <p:cNvPr id="213" name="Google Shape;213;p28"/>
          <p:cNvSpPr txBox="1">
            <a:spLocks noGrp="1"/>
          </p:cNvSpPr>
          <p:nvPr>
            <p:ph type="subTitle" idx="14"/>
          </p:nvPr>
        </p:nvSpPr>
        <p:spPr>
          <a:xfrm>
            <a:off x="6058324" y="3555453"/>
            <a:ext cx="1812900" cy="36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Aharoni" panose="02010803020104030203" pitchFamily="2" charset="-79"/>
                <a:cs typeface="Aharoni" panose="02010803020104030203" pitchFamily="2" charset="-79"/>
              </a:rPr>
              <a:t>Conclusion</a:t>
            </a:r>
            <a:endParaRPr dirty="0">
              <a:latin typeface="Aharoni" panose="02010803020104030203" pitchFamily="2" charset="-79"/>
              <a:cs typeface="Aharoni" panose="02010803020104030203" pitchFamily="2" charset="-79"/>
            </a:endParaRPr>
          </a:p>
        </p:txBody>
      </p:sp>
      <p:sp>
        <p:nvSpPr>
          <p:cNvPr id="214" name="Google Shape;214;p28"/>
          <p:cNvSpPr txBox="1">
            <a:spLocks noGrp="1"/>
          </p:cNvSpPr>
          <p:nvPr>
            <p:ph type="subTitle" idx="15"/>
          </p:nvPr>
        </p:nvSpPr>
        <p:spPr>
          <a:xfrm>
            <a:off x="5998409" y="3961500"/>
            <a:ext cx="24462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Summary and Future Work.</a:t>
            </a:r>
            <a:endParaRPr dirty="0"/>
          </a:p>
        </p:txBody>
      </p:sp>
      <p:sp>
        <p:nvSpPr>
          <p:cNvPr id="2" name="TextBox 1">
            <a:extLst>
              <a:ext uri="{FF2B5EF4-FFF2-40B4-BE49-F238E27FC236}">
                <a16:creationId xmlns:a16="http://schemas.microsoft.com/office/drawing/2014/main" id="{EDD8E137-82C7-66A1-E2B5-E280D89F35FE}"/>
              </a:ext>
            </a:extLst>
          </p:cNvPr>
          <p:cNvSpPr txBox="1"/>
          <p:nvPr/>
        </p:nvSpPr>
        <p:spPr>
          <a:xfrm>
            <a:off x="8661176" y="4866501"/>
            <a:ext cx="482824" cy="276999"/>
          </a:xfrm>
          <a:prstGeom prst="rect">
            <a:avLst/>
          </a:prstGeom>
          <a:noFill/>
        </p:spPr>
        <p:txBody>
          <a:bodyPr wrap="none" rtlCol="0">
            <a:spAutoFit/>
          </a:bodyPr>
          <a:lstStyle/>
          <a:p>
            <a:r>
              <a:rPr lang="en-US" sz="1200" dirty="0"/>
              <a:t>4/34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5" grpId="0" animBg="1"/>
      <p:bldP spid="196" grpId="0" animBg="1"/>
      <p:bldP spid="197" grpId="0" animBg="1"/>
      <p:bldP spid="198" grpId="0" animBg="1"/>
      <p:bldP spid="199" grpId="0" animBg="1"/>
      <p:bldP spid="200" grpId="0" animBg="1"/>
      <p:bldP spid="201" grpId="0" animBg="1"/>
      <p:bldP spid="204" grpId="0"/>
      <p:bldP spid="203" grpId="0" build="p"/>
      <p:bldP spid="205" grpId="0" build="p"/>
      <p:bldP spid="206" grpId="0"/>
      <p:bldP spid="207" grpId="0" build="p"/>
      <p:bldP spid="208" grpId="0" build="p"/>
      <p:bldP spid="209" grpId="0"/>
      <p:bldP spid="210" grpId="0" build="p"/>
      <p:bldP spid="211" grpId="0" build="p"/>
      <p:bldP spid="212" grpId="0"/>
      <p:bldP spid="213" grpId="0" build="p"/>
      <p:bldP spid="2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EE8C3B47-AC69-09F6-0679-217807BC2541}"/>
            </a:ext>
          </a:extLst>
        </p:cNvPr>
        <p:cNvGrpSpPr/>
        <p:nvPr/>
      </p:nvGrpSpPr>
      <p:grpSpPr>
        <a:xfrm>
          <a:off x="0" y="0"/>
          <a:ext cx="0" cy="0"/>
          <a:chOff x="0" y="0"/>
          <a:chExt cx="0" cy="0"/>
        </a:xfrm>
      </p:grpSpPr>
      <p:sp>
        <p:nvSpPr>
          <p:cNvPr id="233" name="Google Shape;233;p30">
            <a:extLst>
              <a:ext uri="{FF2B5EF4-FFF2-40B4-BE49-F238E27FC236}">
                <a16:creationId xmlns:a16="http://schemas.microsoft.com/office/drawing/2014/main" id="{21A7DCD0-DF98-E886-0E97-3ADA73D58291}"/>
              </a:ext>
            </a:extLst>
          </p:cNvPr>
          <p:cNvSpPr/>
          <p:nvPr/>
        </p:nvSpPr>
        <p:spPr>
          <a:xfrm>
            <a:off x="4960049" y="2527825"/>
            <a:ext cx="2839200" cy="7281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30">
            <a:extLst>
              <a:ext uri="{FF2B5EF4-FFF2-40B4-BE49-F238E27FC236}">
                <a16:creationId xmlns:a16="http://schemas.microsoft.com/office/drawing/2014/main" id="{1139249F-851F-32E0-22E0-CBDB8A44FB2F}"/>
              </a:ext>
            </a:extLst>
          </p:cNvPr>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Causality</a:t>
            </a:r>
            <a:endParaRPr dirty="0">
              <a:latin typeface="Aharoni" panose="02010803020104030203" pitchFamily="2" charset="-79"/>
              <a:cs typeface="Aharoni" panose="02010803020104030203" pitchFamily="2" charset="-79"/>
            </a:endParaRPr>
          </a:p>
        </p:txBody>
      </p:sp>
      <p:sp>
        <p:nvSpPr>
          <p:cNvPr id="235" name="Google Shape;235;p30">
            <a:extLst>
              <a:ext uri="{FF2B5EF4-FFF2-40B4-BE49-F238E27FC236}">
                <a16:creationId xmlns:a16="http://schemas.microsoft.com/office/drawing/2014/main" id="{3C51D34C-D33B-F1D6-5127-D677EC505227}"/>
              </a:ext>
            </a:extLst>
          </p:cNvPr>
          <p:cNvSpPr txBox="1">
            <a:spLocks noGrp="1"/>
          </p:cNvSpPr>
          <p:nvPr>
            <p:ph type="subTitle" idx="1"/>
          </p:nvPr>
        </p:nvSpPr>
        <p:spPr>
          <a:xfrm>
            <a:off x="5043298" y="3365024"/>
            <a:ext cx="2878133" cy="1671753"/>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Font typeface="+mj-lt"/>
              <a:buAutoNum type="arabicPeriod"/>
            </a:pPr>
            <a:r>
              <a:rPr lang="en-US" dirty="0"/>
              <a:t>What is Causality?</a:t>
            </a:r>
          </a:p>
          <a:p>
            <a:pPr marL="342900" lvl="0" indent="-342900" algn="l" rtl="0">
              <a:spcBef>
                <a:spcPts val="0"/>
              </a:spcBef>
              <a:spcAft>
                <a:spcPts val="0"/>
              </a:spcAft>
              <a:buFont typeface="+mj-lt"/>
              <a:buAutoNum type="arabicPeriod"/>
            </a:pPr>
            <a:r>
              <a:rPr lang="en-US" dirty="0"/>
              <a:t>Our Problem</a:t>
            </a:r>
          </a:p>
          <a:p>
            <a:pPr marL="342900" lvl="0" indent="-342900" algn="l" rtl="0">
              <a:spcBef>
                <a:spcPts val="0"/>
              </a:spcBef>
              <a:spcAft>
                <a:spcPts val="0"/>
              </a:spcAft>
              <a:buFont typeface="+mj-lt"/>
              <a:buAutoNum type="arabicPeriod"/>
            </a:pPr>
            <a:r>
              <a:rPr lang="en-US" dirty="0"/>
              <a:t>What is Actual Causality?</a:t>
            </a:r>
          </a:p>
          <a:p>
            <a:pPr marL="342900" lvl="0" indent="-342900" algn="l" rtl="0">
              <a:spcBef>
                <a:spcPts val="0"/>
              </a:spcBef>
              <a:spcAft>
                <a:spcPts val="0"/>
              </a:spcAft>
              <a:buFont typeface="+mj-lt"/>
              <a:buAutoNum type="arabicPeriod"/>
            </a:pPr>
            <a:endParaRPr lang="en-US" dirty="0"/>
          </a:p>
          <a:p>
            <a:pPr marL="342900" lvl="0" indent="-342900" algn="l" rtl="0">
              <a:spcBef>
                <a:spcPts val="0"/>
              </a:spcBef>
              <a:spcAft>
                <a:spcPts val="0"/>
              </a:spcAft>
              <a:buFont typeface="+mj-lt"/>
              <a:buAutoNum type="arabicPeriod"/>
            </a:pPr>
            <a:endParaRPr dirty="0"/>
          </a:p>
        </p:txBody>
      </p:sp>
      <p:sp>
        <p:nvSpPr>
          <p:cNvPr id="236" name="Google Shape;236;p30">
            <a:extLst>
              <a:ext uri="{FF2B5EF4-FFF2-40B4-BE49-F238E27FC236}">
                <a16:creationId xmlns:a16="http://schemas.microsoft.com/office/drawing/2014/main" id="{7F3677DF-D349-BA82-2503-35C6D929E9F4}"/>
              </a:ext>
            </a:extLst>
          </p:cNvPr>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haroni" panose="02010803020104030203" pitchFamily="2" charset="-79"/>
                <a:cs typeface="Aharoni" panose="02010803020104030203" pitchFamily="2" charset="-79"/>
              </a:rPr>
              <a:t>1</a:t>
            </a:r>
            <a:endParaRPr dirty="0">
              <a:latin typeface="Aharoni" panose="02010803020104030203" pitchFamily="2" charset="-79"/>
              <a:cs typeface="Aharoni" panose="02010803020104030203" pitchFamily="2" charset="-79"/>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88E6FD0E-2CF6-EF83-E28D-FCBE2D817850}"/>
              </a:ext>
            </a:extLst>
          </p:cNvPr>
          <p:cNvPicPr>
            <a:picLocks noChangeAspect="1"/>
          </p:cNvPicPr>
          <p:nvPr/>
        </p:nvPicPr>
        <p:blipFill>
          <a:blip r:embed="rId3"/>
          <a:stretch>
            <a:fillRect/>
          </a:stretch>
        </p:blipFill>
        <p:spPr>
          <a:xfrm>
            <a:off x="898199" y="1231675"/>
            <a:ext cx="2680150" cy="2680150"/>
          </a:xfrm>
          <a:prstGeom prst="rect">
            <a:avLst/>
          </a:prstGeom>
        </p:spPr>
      </p:pic>
      <p:sp>
        <p:nvSpPr>
          <p:cNvPr id="2" name="TextBox 1">
            <a:extLst>
              <a:ext uri="{FF2B5EF4-FFF2-40B4-BE49-F238E27FC236}">
                <a16:creationId xmlns:a16="http://schemas.microsoft.com/office/drawing/2014/main" id="{782A3F32-1F0F-4512-9F33-E6F7FB2E9942}"/>
              </a:ext>
            </a:extLst>
          </p:cNvPr>
          <p:cNvSpPr txBox="1"/>
          <p:nvPr/>
        </p:nvSpPr>
        <p:spPr>
          <a:xfrm>
            <a:off x="8661176" y="4849545"/>
            <a:ext cx="482824" cy="276999"/>
          </a:xfrm>
          <a:prstGeom prst="rect">
            <a:avLst/>
          </a:prstGeom>
          <a:noFill/>
        </p:spPr>
        <p:txBody>
          <a:bodyPr wrap="none" rtlCol="0">
            <a:spAutoFit/>
          </a:bodyPr>
          <a:lstStyle/>
          <a:p>
            <a:r>
              <a:rPr lang="en-US" sz="1200" dirty="0"/>
              <a:t>5/34</a:t>
            </a:r>
          </a:p>
        </p:txBody>
      </p:sp>
    </p:spTree>
    <p:extLst>
      <p:ext uri="{BB962C8B-B14F-4D97-AF65-F5344CB8AC3E}">
        <p14:creationId xmlns:p14="http://schemas.microsoft.com/office/powerpoint/2010/main" val="2489838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53A3D-29C5-268A-327B-FEDE8D027E7D}"/>
              </a:ext>
            </a:extLst>
          </p:cNvPr>
          <p:cNvSpPr>
            <a:spLocks noGrp="1"/>
          </p:cNvSpPr>
          <p:nvPr>
            <p:ph type="body" idx="1"/>
          </p:nvPr>
        </p:nvSpPr>
        <p:spPr/>
        <p:txBody>
          <a:bodyPr anchor="t"/>
          <a:lstStyle/>
          <a:p>
            <a:pPr>
              <a:buFont typeface="Arial" panose="020B0604020202020204" pitchFamily="34" charset="0"/>
              <a:buChar char="•"/>
            </a:pPr>
            <a:r>
              <a:rPr lang="en-US" sz="1600" dirty="0">
                <a:solidFill>
                  <a:schemeClr val="accent1"/>
                </a:solidFill>
                <a:latin typeface="+mn-lt"/>
              </a:rPr>
              <a:t>Causality is the science of </a:t>
            </a:r>
            <a:r>
              <a:rPr lang="en-US" sz="1600" i="1" dirty="0">
                <a:solidFill>
                  <a:schemeClr val="bg2"/>
                </a:solidFill>
                <a:latin typeface="+mn-lt"/>
              </a:rPr>
              <a:t>cause</a:t>
            </a:r>
            <a:r>
              <a:rPr lang="en-US" sz="1600" dirty="0">
                <a:solidFill>
                  <a:schemeClr val="accent1"/>
                </a:solidFill>
                <a:latin typeface="+mn-lt"/>
              </a:rPr>
              <a:t> and </a:t>
            </a:r>
            <a:r>
              <a:rPr lang="en-US" sz="1600" i="1" dirty="0">
                <a:solidFill>
                  <a:schemeClr val="bg2"/>
                </a:solidFill>
                <a:latin typeface="+mn-lt"/>
              </a:rPr>
              <a:t>effect</a:t>
            </a:r>
            <a:r>
              <a:rPr lang="en-US" sz="1600" i="1" dirty="0">
                <a:solidFill>
                  <a:schemeClr val="tx1"/>
                </a:solidFill>
                <a:latin typeface="+mn-lt"/>
              </a:rPr>
              <a:t>.</a:t>
            </a:r>
          </a:p>
          <a:p>
            <a:pPr>
              <a:buFont typeface="Arial" panose="020B0604020202020204" pitchFamily="34" charset="0"/>
              <a:buChar char="•"/>
            </a:pPr>
            <a:r>
              <a:rPr lang="en-US" sz="1600" dirty="0">
                <a:solidFill>
                  <a:schemeClr val="accent1"/>
                </a:solidFill>
                <a:latin typeface="+mn-lt"/>
              </a:rPr>
              <a:t>Causality is the study of how things </a:t>
            </a:r>
            <a:r>
              <a:rPr lang="en-US" sz="1600" i="1" dirty="0">
                <a:solidFill>
                  <a:schemeClr val="bg2"/>
                </a:solidFill>
                <a:latin typeface="+mn-lt"/>
              </a:rPr>
              <a:t>influence</a:t>
            </a:r>
            <a:r>
              <a:rPr lang="en-US" sz="1600" dirty="0">
                <a:solidFill>
                  <a:schemeClr val="accent1"/>
                </a:solidFill>
                <a:latin typeface="+mn-lt"/>
              </a:rPr>
              <a:t> one other, how causes lead to effects. In the classical world we live in, it comes with a few basic assumptions.</a:t>
            </a:r>
          </a:p>
          <a:p>
            <a:pPr marL="152400" indent="0">
              <a:buNone/>
            </a:pPr>
            <a:endParaRPr lang="en-US" sz="1400" dirty="0"/>
          </a:p>
        </p:txBody>
      </p:sp>
      <p:sp>
        <p:nvSpPr>
          <p:cNvPr id="3" name="Title 2">
            <a:extLst>
              <a:ext uri="{FF2B5EF4-FFF2-40B4-BE49-F238E27FC236}">
                <a16:creationId xmlns:a16="http://schemas.microsoft.com/office/drawing/2014/main" id="{B5F94284-48A8-1A17-4B30-5918E492EB6F}"/>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Causality</a:t>
            </a:r>
          </a:p>
        </p:txBody>
      </p:sp>
      <p:sp>
        <p:nvSpPr>
          <p:cNvPr id="8" name="Round Single Corner Rectangle 7">
            <a:extLst>
              <a:ext uri="{FF2B5EF4-FFF2-40B4-BE49-F238E27FC236}">
                <a16:creationId xmlns:a16="http://schemas.microsoft.com/office/drawing/2014/main" id="{61A18971-C52C-3FEC-54BA-5EF19DA809A6}"/>
              </a:ext>
            </a:extLst>
          </p:cNvPr>
          <p:cNvSpPr/>
          <p:nvPr/>
        </p:nvSpPr>
        <p:spPr>
          <a:xfrm>
            <a:off x="1304692" y="2571750"/>
            <a:ext cx="6534615" cy="2065205"/>
          </a:xfrm>
          <a:prstGeom prst="round1Rect">
            <a:avLst>
              <a:gd name="adj" fmla="val 0"/>
            </a:avLst>
          </a:prstGeom>
          <a:solidFill>
            <a:srgbClr val="1DC3F7">
              <a:alpha val="2500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dirty="0">
                <a:solidFill>
                  <a:schemeClr val="bg2"/>
                </a:solidFill>
                <a:latin typeface="Aharoni" panose="02010803020104030203" pitchFamily="2" charset="-79"/>
                <a:cs typeface="Aharoni" panose="02010803020104030203" pitchFamily="2" charset="-79"/>
              </a:rPr>
              <a:t>Our Problem</a:t>
            </a:r>
          </a:p>
          <a:p>
            <a:pPr marL="0" indent="0" algn="ctr">
              <a:buNone/>
            </a:pPr>
            <a:endParaRPr lang="en-US" sz="1800" u="sng" dirty="0">
              <a:solidFill>
                <a:schemeClr val="accent1"/>
              </a:solidFill>
            </a:endParaRPr>
          </a:p>
          <a:p>
            <a:pPr marL="0" indent="0" algn="ctr">
              <a:buNone/>
            </a:pPr>
            <a:r>
              <a:rPr lang="en-US" sz="2000" dirty="0">
                <a:solidFill>
                  <a:schemeClr val="tx1"/>
                </a:solidFill>
              </a:rPr>
              <a:t>How do we </a:t>
            </a:r>
            <a:r>
              <a:rPr lang="en-US" sz="2000" u="sng" dirty="0">
                <a:solidFill>
                  <a:schemeClr val="tx1"/>
                </a:solidFill>
              </a:rPr>
              <a:t>mathematically</a:t>
            </a:r>
            <a:r>
              <a:rPr lang="en-US" sz="2000" dirty="0">
                <a:solidFill>
                  <a:schemeClr val="tx1"/>
                </a:solidFill>
              </a:rPr>
              <a:t> prove causal relation</a:t>
            </a:r>
          </a:p>
          <a:p>
            <a:pPr marL="0" indent="0" algn="ctr">
              <a:buNone/>
            </a:pPr>
            <a:r>
              <a:rPr lang="en-US" sz="2000" dirty="0">
                <a:solidFill>
                  <a:schemeClr val="tx1"/>
                </a:solidFill>
              </a:rPr>
              <a:t>between events in CPS?</a:t>
            </a:r>
          </a:p>
          <a:p>
            <a:pPr algn="ctr"/>
            <a:endParaRPr lang="en-US" dirty="0"/>
          </a:p>
        </p:txBody>
      </p:sp>
      <p:sp>
        <p:nvSpPr>
          <p:cNvPr id="4" name="TextBox 3">
            <a:extLst>
              <a:ext uri="{FF2B5EF4-FFF2-40B4-BE49-F238E27FC236}">
                <a16:creationId xmlns:a16="http://schemas.microsoft.com/office/drawing/2014/main" id="{FCAA46B2-6DC1-0292-9287-772F034B39B7}"/>
              </a:ext>
            </a:extLst>
          </p:cNvPr>
          <p:cNvSpPr txBox="1"/>
          <p:nvPr/>
        </p:nvSpPr>
        <p:spPr>
          <a:xfrm>
            <a:off x="8661176" y="4866501"/>
            <a:ext cx="482824" cy="276999"/>
          </a:xfrm>
          <a:prstGeom prst="rect">
            <a:avLst/>
          </a:prstGeom>
          <a:noFill/>
        </p:spPr>
        <p:txBody>
          <a:bodyPr wrap="none" rtlCol="0">
            <a:spAutoFit/>
          </a:bodyPr>
          <a:lstStyle/>
          <a:p>
            <a:r>
              <a:rPr lang="en-US" sz="1200" dirty="0"/>
              <a:t>6/34</a:t>
            </a:r>
          </a:p>
        </p:txBody>
      </p:sp>
    </p:spTree>
    <p:extLst>
      <p:ext uri="{BB962C8B-B14F-4D97-AF65-F5344CB8AC3E}">
        <p14:creationId xmlns:p14="http://schemas.microsoft.com/office/powerpoint/2010/main" val="9836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4200849" y="945300"/>
            <a:ext cx="4594301" cy="82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latin typeface="Aharoni" panose="02010803020104030203" pitchFamily="2" charset="-79"/>
                <a:cs typeface="Aharoni" panose="02010803020104030203" pitchFamily="2" charset="-79"/>
              </a:rPr>
              <a:t>Actual Causality  </a:t>
            </a:r>
            <a:br>
              <a:rPr lang="en" sz="3600" dirty="0">
                <a:latin typeface="Aharoni" panose="02010803020104030203" pitchFamily="2" charset="-79"/>
                <a:cs typeface="Aharoni" panose="02010803020104030203" pitchFamily="2" charset="-79"/>
              </a:rPr>
            </a:br>
            <a:r>
              <a:rPr lang="en" sz="3600" dirty="0">
                <a:latin typeface="Aharoni" panose="02010803020104030203" pitchFamily="2" charset="-79"/>
                <a:cs typeface="Aharoni" panose="02010803020104030203" pitchFamily="2" charset="-79"/>
              </a:rPr>
              <a:t>(Halpern &amp; Pearl)</a:t>
            </a:r>
            <a:endParaRPr sz="3600" dirty="0">
              <a:latin typeface="Aharoni" panose="02010803020104030203" pitchFamily="2" charset="-79"/>
              <a:cs typeface="Aharoni" panose="02010803020104030203" pitchFamily="2" charset="-79"/>
            </a:endParaRPr>
          </a:p>
        </p:txBody>
      </p:sp>
      <p:sp>
        <p:nvSpPr>
          <p:cNvPr id="227" name="Google Shape;227;p29"/>
          <p:cNvSpPr txBox="1">
            <a:spLocks noGrp="1"/>
          </p:cNvSpPr>
          <p:nvPr>
            <p:ph type="subTitle" idx="1"/>
          </p:nvPr>
        </p:nvSpPr>
        <p:spPr>
          <a:xfrm>
            <a:off x="4572000" y="2165362"/>
            <a:ext cx="4067965" cy="2836052"/>
          </a:xfrm>
          <a:prstGeom prst="rect">
            <a:avLst/>
          </a:prstGeom>
        </p:spPr>
        <p:txBody>
          <a:bodyPr spcFirstLastPara="1" wrap="square" lIns="91425" tIns="91425" rIns="91425" bIns="91425" anchor="t" anchorCtr="0">
            <a:noAutofit/>
          </a:bodyPr>
          <a:lstStyle/>
          <a:p>
            <a:pPr marL="285750" indent="-285750">
              <a:buClr>
                <a:schemeClr val="bg1"/>
              </a:buClr>
              <a:buSzPts val="1100"/>
              <a:buFont typeface="Arial" panose="020B0604020202020204" pitchFamily="34" charset="0"/>
              <a:buChar char="•"/>
            </a:pPr>
            <a:r>
              <a:rPr lang="en-US" dirty="0">
                <a:latin typeface="+mn-lt"/>
              </a:rPr>
              <a:t>Based on </a:t>
            </a:r>
            <a:r>
              <a:rPr lang="en-US" dirty="0">
                <a:solidFill>
                  <a:schemeClr val="bg2"/>
                </a:solidFill>
                <a:latin typeface="+mn-lt"/>
              </a:rPr>
              <a:t>counterfactual</a:t>
            </a:r>
            <a:r>
              <a:rPr lang="en-US" dirty="0">
                <a:latin typeface="+mn-lt"/>
              </a:rPr>
              <a:t> reasoning.</a:t>
            </a:r>
          </a:p>
          <a:p>
            <a:pPr marL="285750" indent="-285750">
              <a:buClr>
                <a:schemeClr val="bg1"/>
              </a:buClr>
              <a:buSzPts val="1100"/>
              <a:buFont typeface="Arial" panose="020B0604020202020204" pitchFamily="34" charset="0"/>
              <a:buChar char="•"/>
            </a:pPr>
            <a:endParaRPr lang="en-US" dirty="0">
              <a:latin typeface="+mn-lt"/>
            </a:endParaRPr>
          </a:p>
          <a:p>
            <a:pPr marL="285750" indent="-285750">
              <a:buClr>
                <a:schemeClr val="bg1"/>
              </a:buClr>
              <a:buSzPts val="1100"/>
              <a:buFont typeface="Arial" panose="020B0604020202020204" pitchFamily="34" charset="0"/>
              <a:buChar char="•"/>
            </a:pPr>
            <a:r>
              <a:rPr lang="en-US" dirty="0">
                <a:latin typeface="+mn-lt"/>
              </a:rPr>
              <a:t>Why Actual Causality?</a:t>
            </a:r>
          </a:p>
          <a:p>
            <a:pPr marL="285750" lvl="0" indent="-285750" algn="l" rtl="0">
              <a:spcBef>
                <a:spcPts val="0"/>
              </a:spcBef>
              <a:spcAft>
                <a:spcPts val="0"/>
              </a:spcAft>
              <a:buClr>
                <a:schemeClr val="dk1"/>
              </a:buClr>
              <a:buSzPts val="1100"/>
              <a:buFont typeface="Arial" panose="020B0604020202020204" pitchFamily="34" charset="0"/>
              <a:buChar char="•"/>
            </a:pPr>
            <a:endParaRPr dirty="0"/>
          </a:p>
        </p:txBody>
      </p:sp>
      <p:pic>
        <p:nvPicPr>
          <p:cNvPr id="3" name="Picture 2" descr="Actual Causality (Mit Press) by Halpern, Joseph Y. Y.">
            <a:extLst>
              <a:ext uri="{FF2B5EF4-FFF2-40B4-BE49-F238E27FC236}">
                <a16:creationId xmlns:a16="http://schemas.microsoft.com/office/drawing/2014/main" id="{37C94957-46F1-9043-4AE3-2321A00499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98" b="-4"/>
          <a:stretch/>
        </p:blipFill>
        <p:spPr bwMode="auto">
          <a:xfrm>
            <a:off x="720000" y="791982"/>
            <a:ext cx="3093533" cy="3559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0427F7-266C-4585-8C11-4CF3899885B3}"/>
              </a:ext>
            </a:extLst>
          </p:cNvPr>
          <p:cNvSpPr/>
          <p:nvPr/>
        </p:nvSpPr>
        <p:spPr>
          <a:xfrm>
            <a:off x="4200849" y="3714974"/>
            <a:ext cx="2081397" cy="636544"/>
          </a:xfrm>
          <a:prstGeom prst="rect">
            <a:avLst/>
          </a:prstGeom>
          <a:noFill/>
          <a:ln w="635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Token-level Causality</a:t>
            </a:r>
          </a:p>
        </p:txBody>
      </p:sp>
      <p:sp>
        <p:nvSpPr>
          <p:cNvPr id="5" name="Rectangle 4">
            <a:extLst>
              <a:ext uri="{FF2B5EF4-FFF2-40B4-BE49-F238E27FC236}">
                <a16:creationId xmlns:a16="http://schemas.microsoft.com/office/drawing/2014/main" id="{344A945A-CC4C-E282-243C-2AD25E5F32A7}"/>
              </a:ext>
            </a:extLst>
          </p:cNvPr>
          <p:cNvSpPr/>
          <p:nvPr/>
        </p:nvSpPr>
        <p:spPr>
          <a:xfrm>
            <a:off x="6669562" y="3714974"/>
            <a:ext cx="2081397" cy="636544"/>
          </a:xfrm>
          <a:prstGeom prst="rect">
            <a:avLst/>
          </a:prstGeom>
          <a:noFill/>
          <a:ln w="635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Type-level Causality</a:t>
            </a:r>
          </a:p>
        </p:txBody>
      </p:sp>
      <p:pic>
        <p:nvPicPr>
          <p:cNvPr id="6" name="Graphic 5" descr="Badge Tick1 with solid fill">
            <a:extLst>
              <a:ext uri="{FF2B5EF4-FFF2-40B4-BE49-F238E27FC236}">
                <a16:creationId xmlns:a16="http://schemas.microsoft.com/office/drawing/2014/main" id="{734A1791-E38A-6795-A91E-472D5306D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2504" y="3146684"/>
            <a:ext cx="498086" cy="498086"/>
          </a:xfrm>
          <a:prstGeom prst="rect">
            <a:avLst/>
          </a:prstGeom>
        </p:spPr>
      </p:pic>
      <p:pic>
        <p:nvPicPr>
          <p:cNvPr id="7" name="Graphic 6" descr="Close with solid fill">
            <a:extLst>
              <a:ext uri="{FF2B5EF4-FFF2-40B4-BE49-F238E27FC236}">
                <a16:creationId xmlns:a16="http://schemas.microsoft.com/office/drawing/2014/main" id="{9240EBF9-9FD2-12DD-BD5B-598E4ED2FA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5945" y="3176140"/>
            <a:ext cx="468630" cy="468630"/>
          </a:xfrm>
          <a:prstGeom prst="rect">
            <a:avLst/>
          </a:prstGeom>
        </p:spPr>
      </p:pic>
      <p:sp>
        <p:nvSpPr>
          <p:cNvPr id="2" name="TextBox 1">
            <a:extLst>
              <a:ext uri="{FF2B5EF4-FFF2-40B4-BE49-F238E27FC236}">
                <a16:creationId xmlns:a16="http://schemas.microsoft.com/office/drawing/2014/main" id="{37472FAD-CE77-2E41-374C-76703882D43F}"/>
              </a:ext>
            </a:extLst>
          </p:cNvPr>
          <p:cNvSpPr txBox="1"/>
          <p:nvPr/>
        </p:nvSpPr>
        <p:spPr>
          <a:xfrm>
            <a:off x="8661176" y="4866501"/>
            <a:ext cx="482824" cy="276999"/>
          </a:xfrm>
          <a:prstGeom prst="rect">
            <a:avLst/>
          </a:prstGeom>
          <a:noFill/>
        </p:spPr>
        <p:txBody>
          <a:bodyPr wrap="none" rtlCol="0">
            <a:spAutoFit/>
          </a:bodyPr>
          <a:lstStyle/>
          <a:p>
            <a:r>
              <a:rPr lang="en-US" sz="1200" dirty="0"/>
              <a:t>7/34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7EFFD52-61EA-95CD-E12B-C32425D5DDBF}"/>
                  </a:ext>
                </a:extLst>
              </p:cNvPr>
              <p:cNvSpPr>
                <a:spLocks noGrp="1"/>
              </p:cNvSpPr>
              <p:nvPr>
                <p:ph type="body" idx="1"/>
              </p:nvPr>
            </p:nvSpPr>
            <p:spPr>
              <a:xfrm>
                <a:off x="720000" y="1325457"/>
                <a:ext cx="7704000" cy="3416400"/>
              </a:xfrm>
            </p:spPr>
            <p:txBody>
              <a:bodyPr anchor="t"/>
              <a:lstStyle/>
              <a:p>
                <a:pPr>
                  <a:buFont typeface="Arial" panose="020B0604020202020204" pitchFamily="34" charset="0"/>
                  <a:buChar char="•"/>
                </a:pPr>
                <a14:m>
                  <m:oMath xmlns:m="http://schemas.openxmlformats.org/officeDocument/2006/math">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𝑎𝑐𝑡𝑖𝑜𝑛</m:t>
                    </m:r>
                    <m:r>
                      <a:rPr lang="en-US" sz="1600" b="0" i="1" smtClean="0">
                        <a:solidFill>
                          <a:schemeClr val="accent1"/>
                        </a:solidFill>
                        <a:latin typeface="Cambria Math" panose="02040503050406030204" pitchFamily="18" charset="0"/>
                      </a:rPr>
                      <m:t>(0)=1)</m:t>
                    </m:r>
                  </m:oMath>
                </a14:m>
                <a:r>
                  <a:rPr lang="en-US" sz="1600" dirty="0">
                    <a:solidFill>
                      <a:schemeClr val="accent1"/>
                    </a:solidFill>
                    <a:latin typeface="+mn-lt"/>
                  </a:rPr>
                  <a:t> is a cause of effect</a:t>
                </a:r>
                <a:r>
                  <a:rPr lang="en-US" sz="1600" i="1" dirty="0">
                    <a:solidFill>
                      <a:schemeClr val="accent1"/>
                    </a:solidFill>
                    <a:latin typeface="+mn-lt"/>
                  </a:rPr>
                  <a:t> (</a:t>
                </a:r>
                <a14:m>
                  <m:oMath xmlns:m="http://schemas.openxmlformats.org/officeDocument/2006/math">
                    <m:r>
                      <a:rPr lang="en-US" sz="1600" i="1" dirty="0" smtClean="0">
                        <a:solidFill>
                          <a:schemeClr val="accent1"/>
                        </a:solidFill>
                        <a:latin typeface="Cambria Math" panose="02040503050406030204" pitchFamily="18" charset="0"/>
                      </a:rPr>
                      <m:t>𝑝𝑜𝑠</m:t>
                    </m:r>
                    <m:r>
                      <a:rPr lang="en-US" sz="1600" b="0" i="1" dirty="0" smtClean="0">
                        <a:solidFill>
                          <a:schemeClr val="accent1"/>
                        </a:solidFill>
                        <a:latin typeface="Cambria Math" panose="02040503050406030204" pitchFamily="18" charset="0"/>
                      </a:rPr>
                      <m:t>≠</m:t>
                    </m:r>
                    <m:r>
                      <a:rPr lang="en-US" sz="1600" i="1" dirty="0" smtClean="0">
                        <a:solidFill>
                          <a:schemeClr val="accent1"/>
                        </a:solidFill>
                        <a:latin typeface="Cambria Math" panose="02040503050406030204" pitchFamily="18" charset="0"/>
                      </a:rPr>
                      <m:t> 0.6</m:t>
                    </m:r>
                  </m:oMath>
                </a14:m>
                <a:r>
                  <a:rPr lang="en-US" sz="1600" i="1" dirty="0">
                    <a:solidFill>
                      <a:schemeClr val="accent1"/>
                    </a:solidFill>
                    <a:latin typeface="+mn-lt"/>
                  </a:rPr>
                  <a:t>)</a:t>
                </a:r>
                <a:r>
                  <a:rPr lang="en-US" sz="1600" dirty="0">
                    <a:solidFill>
                      <a:schemeClr val="accent1"/>
                    </a:solidFill>
                    <a:latin typeface="+mn-lt"/>
                  </a:rPr>
                  <a:t> if, </a:t>
                </a:r>
                <a:r>
                  <a:rPr lang="en-US" sz="1600" i="1" dirty="0">
                    <a:solidFill>
                      <a:schemeClr val="bg2"/>
                    </a:solidFill>
                    <a:latin typeface="+mn-lt"/>
                  </a:rPr>
                  <a:t>but for</a:t>
                </a:r>
                <a:r>
                  <a:rPr lang="en-US" sz="1600" dirty="0">
                    <a:solidFill>
                      <a:schemeClr val="bg2"/>
                    </a:solidFill>
                    <a:latin typeface="+mn-lt"/>
                  </a:rPr>
                  <a:t> </a:t>
                </a:r>
                <a14:m>
                  <m:oMath xmlns:m="http://schemas.openxmlformats.org/officeDocument/2006/math">
                    <m:r>
                      <a:rPr lang="en-US" sz="1600" i="1">
                        <a:solidFill>
                          <a:schemeClr val="accent1"/>
                        </a:solidFill>
                        <a:latin typeface="Cambria Math" panose="02040503050406030204" pitchFamily="18" charset="0"/>
                      </a:rPr>
                      <m:t>(</m:t>
                    </m:r>
                    <m:r>
                      <a:rPr lang="en-US" sz="1600" i="1">
                        <a:solidFill>
                          <a:schemeClr val="accent1"/>
                        </a:solidFill>
                        <a:latin typeface="Cambria Math" panose="02040503050406030204" pitchFamily="18" charset="0"/>
                      </a:rPr>
                      <m:t>𝑎𝑐𝑡𝑖𝑜𝑛</m:t>
                    </m:r>
                    <m:r>
                      <a:rPr lang="en-US" sz="1600" i="1">
                        <a:solidFill>
                          <a:schemeClr val="accent1"/>
                        </a:solidFill>
                        <a:latin typeface="Cambria Math" panose="02040503050406030204" pitchFamily="18" charset="0"/>
                      </a:rPr>
                      <m:t>(0)=1)</m:t>
                    </m:r>
                  </m:oMath>
                </a14:m>
                <a:r>
                  <a:rPr lang="en-US" sz="1600" dirty="0">
                    <a:solidFill>
                      <a:schemeClr val="accent1"/>
                    </a:solidFill>
                  </a:rPr>
                  <a:t> </a:t>
                </a:r>
                <a:r>
                  <a:rPr lang="en-US" sz="1600" dirty="0">
                    <a:solidFill>
                      <a:schemeClr val="accent1"/>
                    </a:solidFill>
                    <a:latin typeface="+mn-lt"/>
                  </a:rPr>
                  <a:t>, </a:t>
                </a:r>
                <a:r>
                  <a:rPr lang="en-US" sz="1600" i="1" dirty="0">
                    <a:solidFill>
                      <a:schemeClr val="accent1"/>
                    </a:solidFill>
                  </a:rPr>
                  <a:t>(</a:t>
                </a:r>
                <a14:m>
                  <m:oMath xmlns:m="http://schemas.openxmlformats.org/officeDocument/2006/math">
                    <m:r>
                      <a:rPr lang="en-US" sz="1600" i="1" dirty="0">
                        <a:solidFill>
                          <a:schemeClr val="accent1"/>
                        </a:solidFill>
                        <a:latin typeface="Cambria Math" panose="02040503050406030204" pitchFamily="18" charset="0"/>
                      </a:rPr>
                      <m:t>𝑝𝑜𝑠</m:t>
                    </m:r>
                    <m:r>
                      <a:rPr lang="en-US" sz="1600" i="1" dirty="0">
                        <a:solidFill>
                          <a:schemeClr val="accent1"/>
                        </a:solidFill>
                        <a:latin typeface="Cambria Math" panose="02040503050406030204" pitchFamily="18" charset="0"/>
                      </a:rPr>
                      <m:t>≠ 0.6</m:t>
                    </m:r>
                  </m:oMath>
                </a14:m>
                <a:r>
                  <a:rPr lang="en-US" sz="1600" i="1" dirty="0">
                    <a:solidFill>
                      <a:schemeClr val="accent1"/>
                    </a:solidFill>
                  </a:rPr>
                  <a:t>)</a:t>
                </a:r>
                <a:r>
                  <a:rPr lang="en-US" sz="1600" dirty="0">
                    <a:solidFill>
                      <a:schemeClr val="accent1"/>
                    </a:solidFill>
                    <a:latin typeface="+mn-lt"/>
                  </a:rPr>
                  <a:t> would not have happened.</a:t>
                </a:r>
              </a:p>
              <a:p>
                <a:pPr>
                  <a:buFont typeface="Arial" panose="020B0604020202020204" pitchFamily="34" charset="0"/>
                  <a:buChar char="•"/>
                </a:pPr>
                <a:endParaRPr lang="en-US" sz="1400" dirty="0">
                  <a:solidFill>
                    <a:schemeClr val="accent1"/>
                  </a:solidFill>
                  <a:latin typeface="+mn-lt"/>
                </a:endParaRPr>
              </a:p>
              <a:p>
                <a:pPr lvl="1">
                  <a:buFont typeface="Arial" panose="020B0604020202020204" pitchFamily="34" charset="0"/>
                  <a:buChar char="•"/>
                </a:pPr>
                <a:r>
                  <a:rPr lang="en-US" sz="1400" dirty="0">
                    <a:solidFill>
                      <a:schemeClr val="accent1"/>
                    </a:solidFill>
                    <a:latin typeface="+mn-lt"/>
                  </a:rPr>
                  <a:t>The occurrence of </a:t>
                </a:r>
                <a14:m>
                  <m:oMath xmlns:m="http://schemas.openxmlformats.org/officeDocument/2006/math">
                    <m:r>
                      <a:rPr lang="en-US" sz="1400" i="1">
                        <a:solidFill>
                          <a:schemeClr val="accent1"/>
                        </a:solidFill>
                        <a:latin typeface="Cambria Math" panose="02040503050406030204" pitchFamily="18" charset="0"/>
                      </a:rPr>
                      <m:t>(</m:t>
                    </m:r>
                    <m:r>
                      <a:rPr lang="en-US" sz="1400" i="1">
                        <a:solidFill>
                          <a:schemeClr val="accent1"/>
                        </a:solidFill>
                        <a:latin typeface="Cambria Math" panose="02040503050406030204" pitchFamily="18" charset="0"/>
                      </a:rPr>
                      <m:t>𝑎𝑐𝑡𝑖𝑜𝑛</m:t>
                    </m:r>
                    <m:r>
                      <a:rPr lang="en-US" sz="1400" i="1">
                        <a:solidFill>
                          <a:schemeClr val="accent1"/>
                        </a:solidFill>
                        <a:latin typeface="Cambria Math" panose="02040503050406030204" pitchFamily="18" charset="0"/>
                      </a:rPr>
                      <m:t>(0)=1)</m:t>
                    </m:r>
                  </m:oMath>
                </a14:m>
                <a:r>
                  <a:rPr lang="en-US" sz="1400" dirty="0">
                    <a:solidFill>
                      <a:schemeClr val="accent1"/>
                    </a:solidFill>
                  </a:rPr>
                  <a:t> </a:t>
                </a:r>
                <a:r>
                  <a:rPr lang="en-US" sz="1400" dirty="0">
                    <a:solidFill>
                      <a:schemeClr val="accent1"/>
                    </a:solidFill>
                    <a:latin typeface="+mn-lt"/>
                  </a:rPr>
                  <a:t>is </a:t>
                </a:r>
                <a:r>
                  <a:rPr lang="en-US" sz="1400" i="1" dirty="0">
                    <a:solidFill>
                      <a:schemeClr val="bg2"/>
                    </a:solidFill>
                    <a:latin typeface="+mn-lt"/>
                  </a:rPr>
                  <a:t>necessary</a:t>
                </a:r>
                <a:r>
                  <a:rPr lang="en-US" sz="1400" dirty="0">
                    <a:solidFill>
                      <a:schemeClr val="accent1"/>
                    </a:solidFill>
                    <a:latin typeface="+mn-lt"/>
                  </a:rPr>
                  <a:t> for the occurrence of</a:t>
                </a:r>
                <a:r>
                  <a:rPr lang="en-US" sz="1400" i="1" dirty="0">
                    <a:solidFill>
                      <a:schemeClr val="accent1"/>
                    </a:solidFill>
                  </a:rPr>
                  <a:t> </a:t>
                </a:r>
                <a14:m>
                  <m:oMath xmlns:m="http://schemas.openxmlformats.org/officeDocument/2006/math">
                    <m:r>
                      <a:rPr lang="en-US" sz="1400" b="0" i="1" dirty="0" smtClean="0">
                        <a:solidFill>
                          <a:schemeClr val="accent1"/>
                        </a:solidFill>
                        <a:latin typeface="Cambria Math" panose="02040503050406030204" pitchFamily="18" charset="0"/>
                      </a:rPr>
                      <m:t>(</m:t>
                    </m:r>
                    <m:r>
                      <a:rPr lang="en-US" sz="1400" i="1" dirty="0">
                        <a:solidFill>
                          <a:schemeClr val="accent1"/>
                        </a:solidFill>
                        <a:latin typeface="Cambria Math" panose="02040503050406030204" pitchFamily="18" charset="0"/>
                      </a:rPr>
                      <m:t>𝑝𝑜𝑠</m:t>
                    </m:r>
                    <m:r>
                      <a:rPr lang="en-US" sz="1400" i="1" dirty="0">
                        <a:solidFill>
                          <a:schemeClr val="accent1"/>
                        </a:solidFill>
                        <a:latin typeface="Cambria Math" panose="02040503050406030204" pitchFamily="18" charset="0"/>
                      </a:rPr>
                      <m:t>≠ 0.6)</m:t>
                    </m:r>
                  </m:oMath>
                </a14:m>
                <a:r>
                  <a:rPr lang="en-US" sz="1400" dirty="0">
                    <a:solidFill>
                      <a:schemeClr val="accent1"/>
                    </a:solidFill>
                    <a:latin typeface="+mn-lt"/>
                  </a:rPr>
                  <a:t>. </a:t>
                </a:r>
              </a:p>
              <a:p>
                <a:pPr>
                  <a:buFont typeface="Arial" panose="020B0604020202020204" pitchFamily="34" charset="0"/>
                  <a:buChar char="•"/>
                </a:pPr>
                <a:endParaRPr lang="en-US" sz="1400" dirty="0">
                  <a:solidFill>
                    <a:schemeClr val="accent1"/>
                  </a:solidFill>
                  <a:latin typeface="+mn-lt"/>
                </a:endParaRPr>
              </a:p>
              <a:p>
                <a:pPr>
                  <a:buFont typeface="Arial" panose="020B0604020202020204" pitchFamily="34" charset="0"/>
                  <a:buChar char="•"/>
                </a:pPr>
                <a:endParaRPr lang="en-US" sz="1400" dirty="0">
                  <a:solidFill>
                    <a:schemeClr val="accent1"/>
                  </a:solidFill>
                  <a:latin typeface="+mn-lt"/>
                </a:endParaRPr>
              </a:p>
              <a:p>
                <a:pPr>
                  <a:buFont typeface="Arial" panose="020B0604020202020204" pitchFamily="34" charset="0"/>
                  <a:buChar char="•"/>
                </a:pPr>
                <a:endParaRPr lang="en-US" sz="1400" dirty="0">
                  <a:solidFill>
                    <a:schemeClr val="accent1"/>
                  </a:solidFill>
                  <a:latin typeface="+mn-lt"/>
                </a:endParaRPr>
              </a:p>
              <a:p>
                <a:pPr>
                  <a:buFont typeface="Arial" panose="020B0604020202020204" pitchFamily="34" charset="0"/>
                  <a:buChar char="•"/>
                </a:pPr>
                <a:endParaRPr lang="en-US" sz="1400" dirty="0">
                  <a:solidFill>
                    <a:schemeClr val="accent1"/>
                  </a:solidFill>
                  <a:latin typeface="+mn-lt"/>
                </a:endParaRPr>
              </a:p>
              <a:p>
                <a:pPr>
                  <a:buFont typeface="Arial" panose="020B0604020202020204" pitchFamily="34" charset="0"/>
                  <a:buChar char="•"/>
                </a:pPr>
                <a:endParaRPr lang="en-US" sz="1400" dirty="0">
                  <a:solidFill>
                    <a:schemeClr val="accent1"/>
                  </a:solidFill>
                  <a:latin typeface="+mn-lt"/>
                </a:endParaRPr>
              </a:p>
              <a:p>
                <a:pPr lvl="1">
                  <a:buFont typeface="Arial" panose="020B0604020202020204" pitchFamily="34" charset="0"/>
                  <a:buChar char="•"/>
                </a:pPr>
                <a:r>
                  <a:rPr lang="en-US" sz="1400" dirty="0">
                    <a:solidFill>
                      <a:schemeClr val="accent1"/>
                    </a:solidFill>
                    <a:latin typeface="+mn-lt"/>
                  </a:rPr>
                  <a:t>Had </a:t>
                </a:r>
                <a14:m>
                  <m:oMath xmlns:m="http://schemas.openxmlformats.org/officeDocument/2006/math">
                    <m:r>
                      <a:rPr lang="en-US" sz="1400" i="1">
                        <a:solidFill>
                          <a:schemeClr val="accent1"/>
                        </a:solidFill>
                        <a:latin typeface="Cambria Math" panose="02040503050406030204" pitchFamily="18" charset="0"/>
                      </a:rPr>
                      <m:t>(</m:t>
                    </m:r>
                    <m:r>
                      <a:rPr lang="en-US" sz="1400" i="1">
                        <a:solidFill>
                          <a:schemeClr val="accent1"/>
                        </a:solidFill>
                        <a:latin typeface="Cambria Math" panose="02040503050406030204" pitchFamily="18" charset="0"/>
                      </a:rPr>
                      <m:t>𝑎𝑐𝑡𝑖𝑜𝑛</m:t>
                    </m:r>
                    <m:r>
                      <a:rPr lang="en-US" sz="1400" i="1">
                        <a:solidFill>
                          <a:schemeClr val="accent1"/>
                        </a:solidFill>
                        <a:latin typeface="Cambria Math" panose="02040503050406030204" pitchFamily="18" charset="0"/>
                      </a:rPr>
                      <m:t>(0)=1)</m:t>
                    </m:r>
                  </m:oMath>
                </a14:m>
                <a:r>
                  <a:rPr lang="en-US" sz="1400" dirty="0">
                    <a:solidFill>
                      <a:schemeClr val="accent1"/>
                    </a:solidFill>
                    <a:latin typeface="+mn-lt"/>
                  </a:rPr>
                  <a:t> </a:t>
                </a:r>
                <a:r>
                  <a:rPr lang="en-US" sz="1400" dirty="0">
                    <a:solidFill>
                      <a:schemeClr val="bg2"/>
                    </a:solidFill>
                    <a:latin typeface="+mn-lt"/>
                  </a:rPr>
                  <a:t>not occurred</a:t>
                </a:r>
                <a:r>
                  <a:rPr lang="en-US" sz="1400" dirty="0">
                    <a:solidFill>
                      <a:schemeClr val="accent1"/>
                    </a:solidFill>
                    <a:latin typeface="+mn-lt"/>
                  </a:rPr>
                  <a:t>, </a:t>
                </a:r>
                <a14:m>
                  <m:oMath xmlns:m="http://schemas.openxmlformats.org/officeDocument/2006/math">
                    <m:r>
                      <a:rPr lang="en-US" sz="1400" b="0" i="0" dirty="0" smtClean="0">
                        <a:solidFill>
                          <a:schemeClr val="accent1"/>
                        </a:solidFill>
                        <a:latin typeface="Cambria Math" panose="02040503050406030204" pitchFamily="18" charset="0"/>
                      </a:rPr>
                      <m:t>(</m:t>
                    </m:r>
                    <m:r>
                      <a:rPr lang="en-US" sz="1400" i="1" dirty="0">
                        <a:solidFill>
                          <a:schemeClr val="accent1"/>
                        </a:solidFill>
                        <a:latin typeface="Cambria Math" panose="02040503050406030204" pitchFamily="18" charset="0"/>
                      </a:rPr>
                      <m:t>𝑝𝑜𝑠</m:t>
                    </m:r>
                    <m:r>
                      <a:rPr lang="en-US" sz="1400" i="1" dirty="0">
                        <a:solidFill>
                          <a:schemeClr val="accent1"/>
                        </a:solidFill>
                        <a:latin typeface="Cambria Math" panose="02040503050406030204" pitchFamily="18" charset="0"/>
                      </a:rPr>
                      <m:t>≠ 0.6)</m:t>
                    </m:r>
                  </m:oMath>
                </a14:m>
                <a:r>
                  <a:rPr lang="en-US" sz="1400" dirty="0">
                    <a:solidFill>
                      <a:schemeClr val="accent1"/>
                    </a:solidFill>
                    <a:latin typeface="+mn-lt"/>
                  </a:rPr>
                  <a:t> would </a:t>
                </a:r>
                <a:r>
                  <a:rPr lang="en-US" sz="1400" dirty="0">
                    <a:solidFill>
                      <a:schemeClr val="bg2"/>
                    </a:solidFill>
                    <a:latin typeface="+mn-lt"/>
                  </a:rPr>
                  <a:t>not</a:t>
                </a:r>
                <a:r>
                  <a:rPr lang="en-US" sz="1400" dirty="0">
                    <a:solidFill>
                      <a:schemeClr val="accent1"/>
                    </a:solidFill>
                    <a:latin typeface="+mn-lt"/>
                  </a:rPr>
                  <a:t> have occurred. </a:t>
                </a:r>
              </a:p>
              <a:p>
                <a:pPr>
                  <a:buFont typeface="Arial" panose="020B0604020202020204" pitchFamily="34" charset="0"/>
                  <a:buChar char="•"/>
                </a:pPr>
                <a:endParaRPr lang="en-US" sz="1400" dirty="0">
                  <a:solidFill>
                    <a:schemeClr val="accent1"/>
                  </a:solidFill>
                  <a:latin typeface="+mn-lt"/>
                </a:endParaRPr>
              </a:p>
              <a:p>
                <a:pPr>
                  <a:buFont typeface="Arial" panose="020B0604020202020204" pitchFamily="34" charset="0"/>
                  <a:buChar char="•"/>
                </a:pPr>
                <a:endParaRPr lang="en-US" sz="1400" dirty="0">
                  <a:solidFill>
                    <a:schemeClr val="accent1"/>
                  </a:solidFill>
                  <a:latin typeface="+mn-lt"/>
                </a:endParaRPr>
              </a:p>
              <a:p>
                <a:pPr>
                  <a:buFont typeface="Arial" panose="020B0604020202020204" pitchFamily="34" charset="0"/>
                  <a:buChar char="•"/>
                </a:pPr>
                <a:endParaRPr lang="en-US" sz="1400" dirty="0">
                  <a:solidFill>
                    <a:schemeClr val="accent1"/>
                  </a:solidFill>
                  <a:latin typeface="+mn-lt"/>
                </a:endParaRPr>
              </a:p>
              <a:p>
                <a:pPr marL="152400" indent="0">
                  <a:buNone/>
                </a:pPr>
                <a:endParaRPr lang="en-US" sz="1400" dirty="0">
                  <a:solidFill>
                    <a:schemeClr val="accent1"/>
                  </a:solidFill>
                  <a:latin typeface="+mn-lt"/>
                </a:endParaRPr>
              </a:p>
              <a:p>
                <a:pPr>
                  <a:buFont typeface="Arial" panose="020B0604020202020204" pitchFamily="34" charset="0"/>
                  <a:buChar char="•"/>
                </a:pPr>
                <a:r>
                  <a:rPr lang="en-US" sz="1600" dirty="0">
                    <a:solidFill>
                      <a:schemeClr val="accent1"/>
                    </a:solidFill>
                    <a:latin typeface="+mn-lt"/>
                  </a:rPr>
                  <a:t>When we contemplate </a:t>
                </a:r>
                <a14:m>
                  <m:oMath xmlns:m="http://schemas.openxmlformats.org/officeDocument/2006/math">
                    <m:r>
                      <a:rPr lang="en-US" sz="1600" i="1">
                        <a:solidFill>
                          <a:schemeClr val="accent1"/>
                        </a:solidFill>
                        <a:latin typeface="Cambria Math" panose="02040503050406030204" pitchFamily="18" charset="0"/>
                      </a:rPr>
                      <m:t>(</m:t>
                    </m:r>
                    <m:r>
                      <a:rPr lang="en-US" sz="1600" i="1">
                        <a:solidFill>
                          <a:schemeClr val="accent1"/>
                        </a:solidFill>
                        <a:latin typeface="Cambria Math" panose="02040503050406030204" pitchFamily="18" charset="0"/>
                      </a:rPr>
                      <m:t>𝑎𝑐𝑡𝑖𝑜𝑛</m:t>
                    </m:r>
                    <m:r>
                      <a:rPr lang="en-US" sz="1600" i="1">
                        <a:solidFill>
                          <a:schemeClr val="accent1"/>
                        </a:solidFill>
                        <a:latin typeface="Cambria Math" panose="02040503050406030204" pitchFamily="18" charset="0"/>
                      </a:rPr>
                      <m:t>(0)=1)</m:t>
                    </m:r>
                  </m:oMath>
                </a14:m>
                <a:r>
                  <a:rPr lang="en-US" sz="1600" dirty="0">
                    <a:solidFill>
                      <a:schemeClr val="accent1"/>
                    </a:solidFill>
                    <a:latin typeface="+mn-lt"/>
                  </a:rPr>
                  <a:t> not happening, we are considering a </a:t>
                </a:r>
                <a:r>
                  <a:rPr lang="en-US" sz="1600" i="1" dirty="0">
                    <a:solidFill>
                      <a:schemeClr val="bg2"/>
                    </a:solidFill>
                    <a:latin typeface="+mn-lt"/>
                  </a:rPr>
                  <a:t>counterfactual</a:t>
                </a:r>
                <a:r>
                  <a:rPr lang="en-US" sz="1600" dirty="0">
                    <a:solidFill>
                      <a:schemeClr val="accent1"/>
                    </a:solidFill>
                    <a:latin typeface="+mn-lt"/>
                  </a:rPr>
                  <a:t>.</a:t>
                </a:r>
              </a:p>
              <a:p>
                <a:pPr marL="152400" indent="0">
                  <a:buNone/>
                </a:pPr>
                <a:endParaRPr lang="en-US" sz="1400" dirty="0">
                  <a:solidFill>
                    <a:schemeClr val="accent1"/>
                  </a:solidFill>
                  <a:latin typeface="+mn-lt"/>
                </a:endParaRPr>
              </a:p>
            </p:txBody>
          </p:sp>
        </mc:Choice>
        <mc:Fallback xmlns="">
          <p:sp>
            <p:nvSpPr>
              <p:cNvPr id="2" name="Text Placeholder 1">
                <a:extLst>
                  <a:ext uri="{FF2B5EF4-FFF2-40B4-BE49-F238E27FC236}">
                    <a16:creationId xmlns:a16="http://schemas.microsoft.com/office/drawing/2014/main" id="{97EFFD52-61EA-95CD-E12B-C32425D5DDBF}"/>
                  </a:ext>
                </a:extLst>
              </p:cNvPr>
              <p:cNvSpPr>
                <a:spLocks noGrp="1" noRot="1" noChangeAspect="1" noMove="1" noResize="1" noEditPoints="1" noAdjustHandles="1" noChangeArrowheads="1" noChangeShapeType="1" noTextEdit="1"/>
              </p:cNvSpPr>
              <p:nvPr>
                <p:ph type="body" idx="1"/>
              </p:nvPr>
            </p:nvSpPr>
            <p:spPr>
              <a:xfrm>
                <a:off x="720000" y="1325457"/>
                <a:ext cx="7704000" cy="3416400"/>
              </a:xfrm>
              <a:blipFill>
                <a:blip r:embed="rId3"/>
                <a:stretch>
                  <a:fillRect b="-1000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C9F511C0-009B-451C-2AFF-B75F259CFF93}"/>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Actual Causality</a:t>
            </a:r>
          </a:p>
        </p:txBody>
      </p:sp>
      <p:sp>
        <p:nvSpPr>
          <p:cNvPr id="6" name="Oval 5">
            <a:extLst>
              <a:ext uri="{FF2B5EF4-FFF2-40B4-BE49-F238E27FC236}">
                <a16:creationId xmlns:a16="http://schemas.microsoft.com/office/drawing/2014/main" id="{1F71D10F-CAFC-DB2B-DAA2-CCDB61674B30}"/>
              </a:ext>
            </a:extLst>
          </p:cNvPr>
          <p:cNvSpPr/>
          <p:nvPr/>
        </p:nvSpPr>
        <p:spPr>
          <a:xfrm>
            <a:off x="1879319" y="2451395"/>
            <a:ext cx="1510528" cy="73952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a:solidFill>
                  <a:schemeClr val="accent1"/>
                </a:solidFill>
              </a:rPr>
              <a:t>action(0) = 1 </a:t>
            </a:r>
          </a:p>
        </p:txBody>
      </p:sp>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B2DFD80C-F733-4447-57B5-235D2C48C4C0}"/>
                  </a:ext>
                </a:extLst>
              </p:cNvPr>
              <p:cNvSpPr/>
              <p:nvPr/>
            </p:nvSpPr>
            <p:spPr>
              <a:xfrm>
                <a:off x="5754155" y="2451394"/>
                <a:ext cx="1510528" cy="739527"/>
              </a:xfrm>
              <a:prstGeom prst="ellipse">
                <a:avLst/>
              </a:prstGeom>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i="1">
                    <a:solidFill>
                      <a:schemeClr val="bg2"/>
                    </a:solidFill>
                  </a:rPr>
                  <a:t>pos(last)</a:t>
                </a:r>
                <a:r>
                  <a:rPr lang="en-US" sz="1000">
                    <a:solidFill>
                      <a:schemeClr val="bg2"/>
                    </a:solidFill>
                  </a:rPr>
                  <a:t> </a:t>
                </a:r>
                <a14:m>
                  <m:oMath xmlns:m="http://schemas.openxmlformats.org/officeDocument/2006/math">
                    <m:r>
                      <a:rPr lang="en-US" sz="1000" i="1" dirty="0">
                        <a:solidFill>
                          <a:schemeClr val="bg2"/>
                        </a:solidFill>
                        <a:latin typeface="Cambria Math" panose="02040503050406030204" pitchFamily="18" charset="0"/>
                      </a:rPr>
                      <m:t>≠ </m:t>
                    </m:r>
                  </m:oMath>
                </a14:m>
                <a:r>
                  <a:rPr lang="en-US" sz="1000">
                    <a:solidFill>
                      <a:schemeClr val="bg2"/>
                    </a:solidFill>
                  </a:rPr>
                  <a:t>0.6</a:t>
                </a:r>
              </a:p>
            </p:txBody>
          </p:sp>
        </mc:Choice>
        <mc:Fallback xmlns="">
          <p:sp>
            <p:nvSpPr>
              <p:cNvPr id="10" name="Oval 9">
                <a:extLst>
                  <a:ext uri="{FF2B5EF4-FFF2-40B4-BE49-F238E27FC236}">
                    <a16:creationId xmlns:a16="http://schemas.microsoft.com/office/drawing/2014/main" id="{B2DFD80C-F733-4447-57B5-235D2C48C4C0}"/>
                  </a:ext>
                </a:extLst>
              </p:cNvPr>
              <p:cNvSpPr>
                <a:spLocks noRot="1" noChangeAspect="1" noMove="1" noResize="1" noEditPoints="1" noAdjustHandles="1" noChangeArrowheads="1" noChangeShapeType="1" noTextEdit="1"/>
              </p:cNvSpPr>
              <p:nvPr/>
            </p:nvSpPr>
            <p:spPr>
              <a:xfrm>
                <a:off x="5754155" y="2451394"/>
                <a:ext cx="1510528" cy="739527"/>
              </a:xfrm>
              <a:prstGeom prst="ellipse">
                <a:avLst/>
              </a:prstGeom>
              <a:blipFill>
                <a:blip r:embed="rId4"/>
                <a:stretch>
                  <a:fillRect/>
                </a:stretch>
              </a:blipFill>
              <a:ln>
                <a:solidFill>
                  <a:schemeClr val="bg2"/>
                </a:solidFill>
              </a:ln>
            </p:spPr>
            <p:txBody>
              <a:bodyPr/>
              <a:lstStyle/>
              <a:p>
                <a:r>
                  <a:rPr lang="en-US">
                    <a:noFill/>
                  </a:rPr>
                  <a:t> </a:t>
                </a:r>
              </a:p>
            </p:txBody>
          </p:sp>
        </mc:Fallback>
      </mc:AlternateContent>
      <p:sp>
        <p:nvSpPr>
          <p:cNvPr id="19" name="Freeform 18">
            <a:extLst>
              <a:ext uri="{FF2B5EF4-FFF2-40B4-BE49-F238E27FC236}">
                <a16:creationId xmlns:a16="http://schemas.microsoft.com/office/drawing/2014/main" id="{6CDB1B0C-A71C-56D0-325F-EE5E4D6BF4D6}"/>
              </a:ext>
            </a:extLst>
          </p:cNvPr>
          <p:cNvSpPr/>
          <p:nvPr/>
        </p:nvSpPr>
        <p:spPr>
          <a:xfrm>
            <a:off x="3405003" y="2798771"/>
            <a:ext cx="2339046" cy="167068"/>
          </a:xfrm>
          <a:custGeom>
            <a:avLst/>
            <a:gdLst>
              <a:gd name="connsiteX0" fmla="*/ 0 w 2339046"/>
              <a:gd name="connsiteY0" fmla="*/ 35364 h 167068"/>
              <a:gd name="connsiteX1" fmla="*/ 419311 w 2339046"/>
              <a:gd name="connsiteY1" fmla="*/ 166714 h 167068"/>
              <a:gd name="connsiteX2" fmla="*/ 793154 w 2339046"/>
              <a:gd name="connsiteY2" fmla="*/ 0 h 167068"/>
              <a:gd name="connsiteX3" fmla="*/ 1212464 w 2339046"/>
              <a:gd name="connsiteY3" fmla="*/ 166714 h 167068"/>
              <a:gd name="connsiteX4" fmla="*/ 1586307 w 2339046"/>
              <a:gd name="connsiteY4" fmla="*/ 45468 h 167068"/>
              <a:gd name="connsiteX5" fmla="*/ 1980358 w 2339046"/>
              <a:gd name="connsiteY5" fmla="*/ 161662 h 167068"/>
              <a:gd name="connsiteX6" fmla="*/ 2339046 w 2339046"/>
              <a:gd name="connsiteY6" fmla="*/ 85883 h 16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9046" h="167068">
                <a:moveTo>
                  <a:pt x="0" y="35364"/>
                </a:moveTo>
                <a:cubicBezTo>
                  <a:pt x="143559" y="103986"/>
                  <a:pt x="287119" y="172608"/>
                  <a:pt x="419311" y="166714"/>
                </a:cubicBezTo>
                <a:cubicBezTo>
                  <a:pt x="551503" y="160820"/>
                  <a:pt x="660962" y="0"/>
                  <a:pt x="793154" y="0"/>
                </a:cubicBezTo>
                <a:cubicBezTo>
                  <a:pt x="925346" y="0"/>
                  <a:pt x="1080272" y="159136"/>
                  <a:pt x="1212464" y="166714"/>
                </a:cubicBezTo>
                <a:cubicBezTo>
                  <a:pt x="1344656" y="174292"/>
                  <a:pt x="1458325" y="46310"/>
                  <a:pt x="1586307" y="45468"/>
                </a:cubicBezTo>
                <a:cubicBezTo>
                  <a:pt x="1714289" y="44626"/>
                  <a:pt x="1854902" y="154926"/>
                  <a:pt x="1980358" y="161662"/>
                </a:cubicBezTo>
                <a:cubicBezTo>
                  <a:pt x="2105814" y="168398"/>
                  <a:pt x="2277581" y="101039"/>
                  <a:pt x="2339046" y="85883"/>
                </a:cubicBezTo>
              </a:path>
            </a:pathLst>
          </a:custGeom>
          <a:noFill/>
          <a:ln w="44450">
            <a:prstDash val="sysDot"/>
            <a:headEnd type="none" w="lg" len="med"/>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9BAFF94-5043-1E38-2740-C51437E7061C}"/>
              </a:ext>
            </a:extLst>
          </p:cNvPr>
          <p:cNvSpPr/>
          <p:nvPr/>
        </p:nvSpPr>
        <p:spPr>
          <a:xfrm>
            <a:off x="1879319" y="3679662"/>
            <a:ext cx="1510528" cy="73952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a:solidFill>
                  <a:schemeClr val="accent1"/>
                </a:solidFill>
              </a:rPr>
              <a:t>action(0) = -1 </a:t>
            </a:r>
          </a:p>
        </p:txBody>
      </p:sp>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3E59550D-6C09-EFDF-68E6-4BC285BA21E7}"/>
                  </a:ext>
                </a:extLst>
              </p:cNvPr>
              <p:cNvSpPr/>
              <p:nvPr/>
            </p:nvSpPr>
            <p:spPr>
              <a:xfrm>
                <a:off x="5754155" y="3679661"/>
                <a:ext cx="1510528" cy="739527"/>
              </a:xfrm>
              <a:prstGeom prst="ellipse">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i="1">
                    <a:solidFill>
                      <a:srgbClr val="00B050"/>
                    </a:solidFill>
                  </a:rPr>
                  <a:t>pos(last)</a:t>
                </a:r>
                <a:r>
                  <a:rPr lang="en-US" sz="1000">
                    <a:solidFill>
                      <a:srgbClr val="00B050"/>
                    </a:solidFill>
                  </a:rPr>
                  <a:t> </a:t>
                </a:r>
                <a14:m>
                  <m:oMath xmlns:m="http://schemas.openxmlformats.org/officeDocument/2006/math">
                    <m:r>
                      <a:rPr lang="en-US" sz="1000" i="1" dirty="0" smtClean="0">
                        <a:solidFill>
                          <a:srgbClr val="00B050"/>
                        </a:solidFill>
                        <a:latin typeface="Cambria Math" panose="02040503050406030204" pitchFamily="18" charset="0"/>
                      </a:rPr>
                      <m:t>=</m:t>
                    </m:r>
                    <m:r>
                      <a:rPr lang="en-US" sz="1000" i="1" dirty="0">
                        <a:solidFill>
                          <a:srgbClr val="00B050"/>
                        </a:solidFill>
                        <a:latin typeface="Cambria Math" panose="02040503050406030204" pitchFamily="18" charset="0"/>
                      </a:rPr>
                      <m:t> </m:t>
                    </m:r>
                  </m:oMath>
                </a14:m>
                <a:r>
                  <a:rPr lang="en-US" sz="1000">
                    <a:solidFill>
                      <a:srgbClr val="00B050"/>
                    </a:solidFill>
                  </a:rPr>
                  <a:t>0.6</a:t>
                </a:r>
              </a:p>
            </p:txBody>
          </p:sp>
        </mc:Choice>
        <mc:Fallback xmlns="">
          <p:sp>
            <p:nvSpPr>
              <p:cNvPr id="21" name="Oval 20">
                <a:extLst>
                  <a:ext uri="{FF2B5EF4-FFF2-40B4-BE49-F238E27FC236}">
                    <a16:creationId xmlns:a16="http://schemas.microsoft.com/office/drawing/2014/main" id="{3E59550D-6C09-EFDF-68E6-4BC285BA21E7}"/>
                  </a:ext>
                </a:extLst>
              </p:cNvPr>
              <p:cNvSpPr>
                <a:spLocks noRot="1" noChangeAspect="1" noMove="1" noResize="1" noEditPoints="1" noAdjustHandles="1" noChangeArrowheads="1" noChangeShapeType="1" noTextEdit="1"/>
              </p:cNvSpPr>
              <p:nvPr/>
            </p:nvSpPr>
            <p:spPr>
              <a:xfrm>
                <a:off x="5754155" y="3679661"/>
                <a:ext cx="1510528" cy="739527"/>
              </a:xfrm>
              <a:prstGeom prst="ellipse">
                <a:avLst/>
              </a:prstGeom>
              <a:blipFill>
                <a:blip r:embed="rId5"/>
                <a:stretch>
                  <a:fillRect/>
                </a:stretch>
              </a:blipFill>
              <a:ln>
                <a:solidFill>
                  <a:srgbClr val="00B050"/>
                </a:solidFill>
              </a:ln>
            </p:spPr>
            <p:txBody>
              <a:bodyPr/>
              <a:lstStyle/>
              <a:p>
                <a:r>
                  <a:rPr lang="en-US">
                    <a:noFill/>
                  </a:rPr>
                  <a:t> </a:t>
                </a:r>
              </a:p>
            </p:txBody>
          </p:sp>
        </mc:Fallback>
      </mc:AlternateContent>
      <p:sp>
        <p:nvSpPr>
          <p:cNvPr id="24" name="Freeform 23">
            <a:extLst>
              <a:ext uri="{FF2B5EF4-FFF2-40B4-BE49-F238E27FC236}">
                <a16:creationId xmlns:a16="http://schemas.microsoft.com/office/drawing/2014/main" id="{AD31967E-0767-6C9D-2FEE-CAF14A877749}"/>
              </a:ext>
            </a:extLst>
          </p:cNvPr>
          <p:cNvSpPr/>
          <p:nvPr/>
        </p:nvSpPr>
        <p:spPr>
          <a:xfrm>
            <a:off x="3405003" y="4027038"/>
            <a:ext cx="2339046" cy="167068"/>
          </a:xfrm>
          <a:custGeom>
            <a:avLst/>
            <a:gdLst>
              <a:gd name="connsiteX0" fmla="*/ 0 w 2339046"/>
              <a:gd name="connsiteY0" fmla="*/ 35364 h 167068"/>
              <a:gd name="connsiteX1" fmla="*/ 419311 w 2339046"/>
              <a:gd name="connsiteY1" fmla="*/ 166714 h 167068"/>
              <a:gd name="connsiteX2" fmla="*/ 793154 w 2339046"/>
              <a:gd name="connsiteY2" fmla="*/ 0 h 167068"/>
              <a:gd name="connsiteX3" fmla="*/ 1212464 w 2339046"/>
              <a:gd name="connsiteY3" fmla="*/ 166714 h 167068"/>
              <a:gd name="connsiteX4" fmla="*/ 1586307 w 2339046"/>
              <a:gd name="connsiteY4" fmla="*/ 45468 h 167068"/>
              <a:gd name="connsiteX5" fmla="*/ 1980358 w 2339046"/>
              <a:gd name="connsiteY5" fmla="*/ 161662 h 167068"/>
              <a:gd name="connsiteX6" fmla="*/ 2339046 w 2339046"/>
              <a:gd name="connsiteY6" fmla="*/ 85883 h 16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9046" h="167068">
                <a:moveTo>
                  <a:pt x="0" y="35364"/>
                </a:moveTo>
                <a:cubicBezTo>
                  <a:pt x="143559" y="103986"/>
                  <a:pt x="287119" y="172608"/>
                  <a:pt x="419311" y="166714"/>
                </a:cubicBezTo>
                <a:cubicBezTo>
                  <a:pt x="551503" y="160820"/>
                  <a:pt x="660962" y="0"/>
                  <a:pt x="793154" y="0"/>
                </a:cubicBezTo>
                <a:cubicBezTo>
                  <a:pt x="925346" y="0"/>
                  <a:pt x="1080272" y="159136"/>
                  <a:pt x="1212464" y="166714"/>
                </a:cubicBezTo>
                <a:cubicBezTo>
                  <a:pt x="1344656" y="174292"/>
                  <a:pt x="1458325" y="46310"/>
                  <a:pt x="1586307" y="45468"/>
                </a:cubicBezTo>
                <a:cubicBezTo>
                  <a:pt x="1714289" y="44626"/>
                  <a:pt x="1854902" y="154926"/>
                  <a:pt x="1980358" y="161662"/>
                </a:cubicBezTo>
                <a:cubicBezTo>
                  <a:pt x="2105814" y="168398"/>
                  <a:pt x="2277581" y="101039"/>
                  <a:pt x="2339046" y="85883"/>
                </a:cubicBezTo>
              </a:path>
            </a:pathLst>
          </a:custGeom>
          <a:noFill/>
          <a:ln w="44450">
            <a:prstDash val="sysDot"/>
            <a:headEnd type="none" w="lg" len="med"/>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108388CD-1ED9-3BA8-B8E8-369F2F9371E8}"/>
              </a:ext>
            </a:extLst>
          </p:cNvPr>
          <p:cNvSpPr/>
          <p:nvPr/>
        </p:nvSpPr>
        <p:spPr>
          <a:xfrm>
            <a:off x="509357" y="1325457"/>
            <a:ext cx="1369960"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000" i="1" dirty="0">
                <a:solidFill>
                  <a:schemeClr val="accent1"/>
                </a:solidFill>
              </a:rPr>
              <a:t>pos(0)</a:t>
            </a:r>
            <a:r>
              <a:rPr lang="en-US" sz="1000" dirty="0">
                <a:solidFill>
                  <a:schemeClr val="accent1"/>
                </a:solidFill>
              </a:rPr>
              <a:t> = 0.0</a:t>
            </a:r>
          </a:p>
          <a:p>
            <a:pPr algn="ctr"/>
            <a:r>
              <a:rPr lang="en-US" sz="1000" i="1" dirty="0">
                <a:solidFill>
                  <a:schemeClr val="accent1"/>
                </a:solidFill>
              </a:rPr>
              <a:t>vel(0) </a:t>
            </a:r>
            <a:r>
              <a:rPr lang="en-US" sz="1000" dirty="0">
                <a:solidFill>
                  <a:schemeClr val="accent1"/>
                </a:solidFill>
              </a:rPr>
              <a:t>= 0.02</a:t>
            </a:r>
          </a:p>
          <a:p>
            <a:pPr algn="ctr"/>
            <a:r>
              <a:rPr lang="en-US" sz="1000" dirty="0">
                <a:solidFill>
                  <a:schemeClr val="accent1"/>
                </a:solidFill>
              </a:rPr>
              <a:t>action(0) = 1 </a:t>
            </a:r>
          </a:p>
        </p:txBody>
      </p:sp>
      <p:sp>
        <p:nvSpPr>
          <p:cNvPr id="5" name="Hexagon 4">
            <a:extLst>
              <a:ext uri="{FF2B5EF4-FFF2-40B4-BE49-F238E27FC236}">
                <a16:creationId xmlns:a16="http://schemas.microsoft.com/office/drawing/2014/main" id="{6B8D2EE6-E464-9459-717B-F098D86944C5}"/>
              </a:ext>
            </a:extLst>
          </p:cNvPr>
          <p:cNvSpPr/>
          <p:nvPr/>
        </p:nvSpPr>
        <p:spPr>
          <a:xfrm>
            <a:off x="517689" y="2191525"/>
            <a:ext cx="1376061"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000" i="1">
                <a:solidFill>
                  <a:schemeClr val="accent1"/>
                </a:solidFill>
              </a:rPr>
              <a:t>pos(1)</a:t>
            </a:r>
            <a:r>
              <a:rPr lang="en-US" sz="1000">
                <a:solidFill>
                  <a:schemeClr val="accent1"/>
                </a:solidFill>
              </a:rPr>
              <a:t> = 0.02</a:t>
            </a:r>
          </a:p>
          <a:p>
            <a:pPr algn="ctr"/>
            <a:r>
              <a:rPr lang="en-US" sz="1000" i="1">
                <a:solidFill>
                  <a:schemeClr val="accent1"/>
                </a:solidFill>
              </a:rPr>
              <a:t>vel(1) </a:t>
            </a:r>
            <a:r>
              <a:rPr lang="en-US" sz="1000">
                <a:solidFill>
                  <a:schemeClr val="accent1"/>
                </a:solidFill>
              </a:rPr>
              <a:t>= 0.018</a:t>
            </a:r>
          </a:p>
          <a:p>
            <a:pPr algn="ctr"/>
            <a:r>
              <a:rPr lang="en-US" sz="1000">
                <a:solidFill>
                  <a:schemeClr val="accent1"/>
                </a:solidFill>
              </a:rPr>
              <a:t>action(1) = 1  </a:t>
            </a:r>
          </a:p>
        </p:txBody>
      </p:sp>
      <p:sp>
        <p:nvSpPr>
          <p:cNvPr id="7" name="Hexagon 6">
            <a:extLst>
              <a:ext uri="{FF2B5EF4-FFF2-40B4-BE49-F238E27FC236}">
                <a16:creationId xmlns:a16="http://schemas.microsoft.com/office/drawing/2014/main" id="{4EC1A8BE-E729-7543-76DC-D9FC6CF69AF0}"/>
              </a:ext>
            </a:extLst>
          </p:cNvPr>
          <p:cNvSpPr/>
          <p:nvPr/>
        </p:nvSpPr>
        <p:spPr>
          <a:xfrm>
            <a:off x="497973" y="3285722"/>
            <a:ext cx="1392727"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a:solidFill>
                <a:schemeClr val="accent1"/>
              </a:solidFill>
            </a:endParaRPr>
          </a:p>
          <a:p>
            <a:pPr algn="ctr"/>
            <a:r>
              <a:rPr lang="en-US" sz="1000">
                <a:solidFill>
                  <a:schemeClr val="accent1"/>
                </a:solidFill>
              </a:rPr>
              <a:t>pos(n-1) = 0.12</a:t>
            </a:r>
          </a:p>
          <a:p>
            <a:pPr algn="ctr"/>
            <a:r>
              <a:rPr lang="en-US" sz="1000">
                <a:solidFill>
                  <a:schemeClr val="accent1"/>
                </a:solidFill>
              </a:rPr>
              <a:t>vel(n-1) = 0</a:t>
            </a:r>
          </a:p>
          <a:p>
            <a:pPr algn="ctr"/>
            <a:r>
              <a:rPr lang="en-US" sz="1000">
                <a:solidFill>
                  <a:schemeClr val="accent1"/>
                </a:solidFill>
              </a:rPr>
              <a:t>action(n-1) = 1  </a:t>
            </a:r>
          </a:p>
          <a:p>
            <a:pPr algn="ctr"/>
            <a:endParaRPr lang="en-US" sz="1000">
              <a:solidFill>
                <a:schemeClr val="accent1"/>
              </a:solidFill>
            </a:endParaRPr>
          </a:p>
        </p:txBody>
      </p:sp>
      <p:sp>
        <p:nvSpPr>
          <p:cNvPr id="8" name="Hexagon 7">
            <a:extLst>
              <a:ext uri="{FF2B5EF4-FFF2-40B4-BE49-F238E27FC236}">
                <a16:creationId xmlns:a16="http://schemas.microsoft.com/office/drawing/2014/main" id="{C3C4F9C4-9B54-883A-A737-993B8F4FBE23}"/>
              </a:ext>
            </a:extLst>
          </p:cNvPr>
          <p:cNvSpPr/>
          <p:nvPr/>
        </p:nvSpPr>
        <p:spPr>
          <a:xfrm>
            <a:off x="497973" y="4173111"/>
            <a:ext cx="1392727" cy="533525"/>
          </a:xfrm>
          <a:prstGeom prst="hexagon">
            <a:avLst/>
          </a:prstGeom>
          <a:solidFill>
            <a:schemeClr val="bg2">
              <a:alpha val="15000"/>
            </a:schemeClr>
          </a:solidFill>
          <a:ln w="635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i="1" dirty="0">
              <a:solidFill>
                <a:schemeClr val="bg2"/>
              </a:solidFill>
            </a:endParaRPr>
          </a:p>
          <a:p>
            <a:pPr algn="ctr"/>
            <a:r>
              <a:rPr lang="en-US" sz="1000" i="1" dirty="0">
                <a:solidFill>
                  <a:schemeClr val="accent1"/>
                </a:solidFill>
              </a:rPr>
              <a:t>pos(n)</a:t>
            </a:r>
            <a:r>
              <a:rPr lang="en-US" sz="1000" dirty="0">
                <a:solidFill>
                  <a:schemeClr val="accent1"/>
                </a:solidFill>
              </a:rPr>
              <a:t> = 0.11</a:t>
            </a:r>
          </a:p>
          <a:p>
            <a:pPr algn="ctr"/>
            <a:r>
              <a:rPr lang="en-US" sz="1000" i="1" dirty="0">
                <a:solidFill>
                  <a:schemeClr val="accent1"/>
                </a:solidFill>
              </a:rPr>
              <a:t>vel(n) </a:t>
            </a:r>
            <a:r>
              <a:rPr lang="en-US" sz="1000" dirty="0">
                <a:solidFill>
                  <a:schemeClr val="accent1"/>
                </a:solidFill>
              </a:rPr>
              <a:t>= -0.001</a:t>
            </a:r>
          </a:p>
          <a:p>
            <a:pPr algn="ctr"/>
            <a:r>
              <a:rPr lang="en-US" sz="1000" dirty="0">
                <a:solidFill>
                  <a:schemeClr val="accent1"/>
                </a:solidFill>
              </a:rPr>
              <a:t>action(n) = 1  </a:t>
            </a:r>
          </a:p>
          <a:p>
            <a:pPr algn="ctr"/>
            <a:endParaRPr lang="en-US" sz="1000" dirty="0">
              <a:solidFill>
                <a:schemeClr val="accent1"/>
              </a:solidFill>
            </a:endParaRPr>
          </a:p>
        </p:txBody>
      </p:sp>
      <p:cxnSp>
        <p:nvCxnSpPr>
          <p:cNvPr id="9" name="Straight Arrow Connector 8">
            <a:extLst>
              <a:ext uri="{FF2B5EF4-FFF2-40B4-BE49-F238E27FC236}">
                <a16:creationId xmlns:a16="http://schemas.microsoft.com/office/drawing/2014/main" id="{6DA654D6-E641-D7BA-13E9-E608BE051271}"/>
              </a:ext>
            </a:extLst>
          </p:cNvPr>
          <p:cNvCxnSpPr>
            <a:cxnSpLocks/>
          </p:cNvCxnSpPr>
          <p:nvPr/>
        </p:nvCxnSpPr>
        <p:spPr>
          <a:xfrm>
            <a:off x="1194337" y="1851486"/>
            <a:ext cx="0" cy="3325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4B2AC25-3E62-2C95-0F50-2971A43BDF71}"/>
              </a:ext>
            </a:extLst>
          </p:cNvPr>
          <p:cNvCxnSpPr>
            <a:cxnSpLocks/>
          </p:cNvCxnSpPr>
          <p:nvPr/>
        </p:nvCxnSpPr>
        <p:spPr>
          <a:xfrm>
            <a:off x="1194337" y="2717554"/>
            <a:ext cx="0" cy="568168"/>
          </a:xfrm>
          <a:prstGeom prst="straightConnector1">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27583F-EB99-7379-1088-699DC8A7B9EB}"/>
              </a:ext>
            </a:extLst>
          </p:cNvPr>
          <p:cNvCxnSpPr>
            <a:cxnSpLocks/>
          </p:cNvCxnSpPr>
          <p:nvPr/>
        </p:nvCxnSpPr>
        <p:spPr>
          <a:xfrm>
            <a:off x="1194337" y="3839310"/>
            <a:ext cx="0" cy="33380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36414068-2419-E26A-BD4D-1B97E96BBDE7}"/>
              </a:ext>
            </a:extLst>
          </p:cNvPr>
          <p:cNvSpPr/>
          <p:nvPr/>
        </p:nvSpPr>
        <p:spPr>
          <a:xfrm>
            <a:off x="2174253" y="1299243"/>
            <a:ext cx="1369960"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000" i="1" dirty="0">
                <a:solidFill>
                  <a:schemeClr val="accent1"/>
                </a:solidFill>
              </a:rPr>
              <a:t>pos(0)</a:t>
            </a:r>
            <a:r>
              <a:rPr lang="en-US" sz="1000" dirty="0">
                <a:solidFill>
                  <a:schemeClr val="accent1"/>
                </a:solidFill>
              </a:rPr>
              <a:t> = 0.0</a:t>
            </a:r>
          </a:p>
          <a:p>
            <a:pPr algn="ctr"/>
            <a:r>
              <a:rPr lang="en-US" sz="1000" i="1" dirty="0">
                <a:solidFill>
                  <a:schemeClr val="accent1"/>
                </a:solidFill>
              </a:rPr>
              <a:t>vel(0) </a:t>
            </a:r>
            <a:r>
              <a:rPr lang="en-US" sz="1000" dirty="0">
                <a:solidFill>
                  <a:schemeClr val="accent1"/>
                </a:solidFill>
              </a:rPr>
              <a:t>= 0.02</a:t>
            </a:r>
          </a:p>
          <a:p>
            <a:pPr algn="ctr"/>
            <a:r>
              <a:rPr lang="en-US" sz="1000" dirty="0">
                <a:solidFill>
                  <a:schemeClr val="accent1"/>
                </a:solidFill>
              </a:rPr>
              <a:t>action(0) = -1 </a:t>
            </a:r>
          </a:p>
        </p:txBody>
      </p:sp>
      <p:sp>
        <p:nvSpPr>
          <p:cNvPr id="15" name="Hexagon 14">
            <a:extLst>
              <a:ext uri="{FF2B5EF4-FFF2-40B4-BE49-F238E27FC236}">
                <a16:creationId xmlns:a16="http://schemas.microsoft.com/office/drawing/2014/main" id="{3935A072-318C-6AC7-3921-0BD5E63336A9}"/>
              </a:ext>
            </a:extLst>
          </p:cNvPr>
          <p:cNvSpPr/>
          <p:nvPr/>
        </p:nvSpPr>
        <p:spPr>
          <a:xfrm>
            <a:off x="2182585" y="2165311"/>
            <a:ext cx="1376061"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i="1">
              <a:solidFill>
                <a:schemeClr val="accent1"/>
              </a:solidFill>
            </a:endParaRPr>
          </a:p>
          <a:p>
            <a:pPr algn="ctr"/>
            <a:r>
              <a:rPr lang="en-US" sz="1000" i="1">
                <a:solidFill>
                  <a:schemeClr val="accent1"/>
                </a:solidFill>
              </a:rPr>
              <a:t>pos(1)</a:t>
            </a:r>
            <a:r>
              <a:rPr lang="en-US" sz="1000">
                <a:solidFill>
                  <a:schemeClr val="accent1"/>
                </a:solidFill>
              </a:rPr>
              <a:t> = -0.01</a:t>
            </a:r>
          </a:p>
          <a:p>
            <a:pPr algn="ctr"/>
            <a:r>
              <a:rPr lang="en-US" sz="1000" i="1">
                <a:solidFill>
                  <a:schemeClr val="accent1"/>
                </a:solidFill>
              </a:rPr>
              <a:t>vel(1) </a:t>
            </a:r>
            <a:r>
              <a:rPr lang="en-US" sz="1000">
                <a:solidFill>
                  <a:schemeClr val="accent1"/>
                </a:solidFill>
              </a:rPr>
              <a:t>= -0.01</a:t>
            </a:r>
          </a:p>
          <a:p>
            <a:pPr algn="ctr"/>
            <a:r>
              <a:rPr lang="en-US" sz="1000">
                <a:solidFill>
                  <a:schemeClr val="accent1"/>
                </a:solidFill>
              </a:rPr>
              <a:t>action(1) = -1  </a:t>
            </a:r>
          </a:p>
          <a:p>
            <a:pPr algn="ctr"/>
            <a:endParaRPr lang="en-US" sz="1000">
              <a:solidFill>
                <a:schemeClr val="accent1"/>
              </a:solidFill>
            </a:endParaRPr>
          </a:p>
        </p:txBody>
      </p:sp>
      <p:sp>
        <p:nvSpPr>
          <p:cNvPr id="16" name="Hexagon 15">
            <a:extLst>
              <a:ext uri="{FF2B5EF4-FFF2-40B4-BE49-F238E27FC236}">
                <a16:creationId xmlns:a16="http://schemas.microsoft.com/office/drawing/2014/main" id="{8D3C7251-5909-9BAE-5614-AC000D58A9A7}"/>
              </a:ext>
            </a:extLst>
          </p:cNvPr>
          <p:cNvSpPr/>
          <p:nvPr/>
        </p:nvSpPr>
        <p:spPr>
          <a:xfrm>
            <a:off x="2162869" y="3259508"/>
            <a:ext cx="1392727" cy="533524"/>
          </a:xfrm>
          <a:prstGeom prst="hexagon">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dirty="0">
              <a:solidFill>
                <a:schemeClr val="accent1"/>
              </a:solidFill>
            </a:endParaRPr>
          </a:p>
          <a:p>
            <a:pPr algn="ctr"/>
            <a:endParaRPr lang="en-US" sz="1000" i="1" dirty="0">
              <a:solidFill>
                <a:schemeClr val="accent1"/>
              </a:solidFill>
            </a:endParaRPr>
          </a:p>
          <a:p>
            <a:pPr algn="ctr"/>
            <a:r>
              <a:rPr lang="en-US" sz="1000" i="1" dirty="0">
                <a:solidFill>
                  <a:schemeClr val="accent1"/>
                </a:solidFill>
              </a:rPr>
              <a:t>pos(n-1)</a:t>
            </a:r>
            <a:r>
              <a:rPr lang="en-US" sz="1000" dirty="0">
                <a:solidFill>
                  <a:schemeClr val="accent1"/>
                </a:solidFill>
              </a:rPr>
              <a:t> = 0.58</a:t>
            </a:r>
          </a:p>
          <a:p>
            <a:pPr algn="ctr"/>
            <a:r>
              <a:rPr lang="en-US" sz="1000" i="1" dirty="0">
                <a:solidFill>
                  <a:schemeClr val="accent1"/>
                </a:solidFill>
              </a:rPr>
              <a:t>vel(n-1) </a:t>
            </a:r>
            <a:r>
              <a:rPr lang="en-US" sz="1000" dirty="0">
                <a:solidFill>
                  <a:schemeClr val="accent1"/>
                </a:solidFill>
              </a:rPr>
              <a:t>= 0.05</a:t>
            </a:r>
          </a:p>
          <a:p>
            <a:pPr algn="ctr"/>
            <a:r>
              <a:rPr lang="en-US" sz="1000" dirty="0">
                <a:solidFill>
                  <a:schemeClr val="accent1"/>
                </a:solidFill>
              </a:rPr>
              <a:t>action(n-1) = 1  </a:t>
            </a:r>
          </a:p>
          <a:p>
            <a:pPr algn="ctr"/>
            <a:endParaRPr lang="en-US" sz="1000" dirty="0">
              <a:solidFill>
                <a:schemeClr val="accent1"/>
              </a:solidFill>
            </a:endParaRPr>
          </a:p>
          <a:p>
            <a:pPr algn="ctr"/>
            <a:endParaRPr lang="en-US" sz="1000" dirty="0">
              <a:solidFill>
                <a:schemeClr val="accent1"/>
              </a:solidFill>
            </a:endParaRPr>
          </a:p>
        </p:txBody>
      </p:sp>
      <p:sp>
        <p:nvSpPr>
          <p:cNvPr id="17" name="Hexagon 16">
            <a:extLst>
              <a:ext uri="{FF2B5EF4-FFF2-40B4-BE49-F238E27FC236}">
                <a16:creationId xmlns:a16="http://schemas.microsoft.com/office/drawing/2014/main" id="{1F3DD8B0-6EEA-54DC-7BE9-5932A2B3D253}"/>
              </a:ext>
            </a:extLst>
          </p:cNvPr>
          <p:cNvSpPr/>
          <p:nvPr/>
        </p:nvSpPr>
        <p:spPr>
          <a:xfrm>
            <a:off x="2162869" y="4171967"/>
            <a:ext cx="1392727" cy="533525"/>
          </a:xfrm>
          <a:prstGeom prst="hexagon">
            <a:avLst/>
          </a:prstGeom>
          <a:solidFill>
            <a:srgbClr val="00B050">
              <a:alpha val="14501"/>
            </a:srgbClr>
          </a:solidFill>
          <a:ln w="603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00" i="1" dirty="0">
              <a:solidFill>
                <a:srgbClr val="00B050"/>
              </a:solidFill>
            </a:endParaRPr>
          </a:p>
          <a:p>
            <a:pPr algn="ctr"/>
            <a:r>
              <a:rPr lang="en-US" sz="1000" i="1" dirty="0">
                <a:solidFill>
                  <a:schemeClr val="accent1"/>
                </a:solidFill>
              </a:rPr>
              <a:t>pos(n)</a:t>
            </a:r>
            <a:r>
              <a:rPr lang="en-US" sz="1000" dirty="0">
                <a:solidFill>
                  <a:schemeClr val="accent1"/>
                </a:solidFill>
              </a:rPr>
              <a:t> = 0.6</a:t>
            </a:r>
          </a:p>
          <a:p>
            <a:pPr algn="ctr"/>
            <a:r>
              <a:rPr lang="en-US" sz="1000" i="1" dirty="0">
                <a:solidFill>
                  <a:schemeClr val="accent1"/>
                </a:solidFill>
              </a:rPr>
              <a:t>vel(n) </a:t>
            </a:r>
            <a:r>
              <a:rPr lang="en-US" sz="1000" dirty="0">
                <a:solidFill>
                  <a:schemeClr val="accent1"/>
                </a:solidFill>
              </a:rPr>
              <a:t>= 0.01</a:t>
            </a:r>
          </a:p>
          <a:p>
            <a:pPr algn="ctr"/>
            <a:r>
              <a:rPr lang="en-US" sz="1000" dirty="0">
                <a:solidFill>
                  <a:schemeClr val="accent1"/>
                </a:solidFill>
              </a:rPr>
              <a:t>action(n) = 1  </a:t>
            </a:r>
          </a:p>
          <a:p>
            <a:pPr algn="ctr"/>
            <a:endParaRPr lang="en-US" sz="1000" dirty="0">
              <a:solidFill>
                <a:schemeClr val="accent1"/>
              </a:solidFill>
            </a:endParaRPr>
          </a:p>
        </p:txBody>
      </p:sp>
      <p:cxnSp>
        <p:nvCxnSpPr>
          <p:cNvPr id="18" name="Straight Arrow Connector 17">
            <a:extLst>
              <a:ext uri="{FF2B5EF4-FFF2-40B4-BE49-F238E27FC236}">
                <a16:creationId xmlns:a16="http://schemas.microsoft.com/office/drawing/2014/main" id="{16C9A1E0-6731-4FFC-9164-BABC2190561F}"/>
              </a:ext>
            </a:extLst>
          </p:cNvPr>
          <p:cNvCxnSpPr>
            <a:cxnSpLocks/>
          </p:cNvCxnSpPr>
          <p:nvPr/>
        </p:nvCxnSpPr>
        <p:spPr>
          <a:xfrm>
            <a:off x="2859233" y="1825272"/>
            <a:ext cx="0" cy="3325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99C77CF-8977-0F85-2AA2-D11FD63CA35F}"/>
              </a:ext>
            </a:extLst>
          </p:cNvPr>
          <p:cNvCxnSpPr>
            <a:cxnSpLocks/>
          </p:cNvCxnSpPr>
          <p:nvPr/>
        </p:nvCxnSpPr>
        <p:spPr>
          <a:xfrm>
            <a:off x="2859233" y="2691340"/>
            <a:ext cx="0" cy="568168"/>
          </a:xfrm>
          <a:prstGeom prst="straightConnector1">
            <a:avLst/>
          </a:prstGeom>
          <a:ln w="254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FE556D3-5E7E-9282-80B4-A912114AF3AE}"/>
              </a:ext>
            </a:extLst>
          </p:cNvPr>
          <p:cNvCxnSpPr>
            <a:cxnSpLocks/>
          </p:cNvCxnSpPr>
          <p:nvPr/>
        </p:nvCxnSpPr>
        <p:spPr>
          <a:xfrm>
            <a:off x="2859233" y="3813096"/>
            <a:ext cx="0" cy="33380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E35383-B37C-834C-B143-C64E1E3398F0}"/>
              </a:ext>
            </a:extLst>
          </p:cNvPr>
          <p:cNvSpPr txBox="1"/>
          <p:nvPr/>
        </p:nvSpPr>
        <p:spPr>
          <a:xfrm>
            <a:off x="8661176" y="4866501"/>
            <a:ext cx="482824" cy="276999"/>
          </a:xfrm>
          <a:prstGeom prst="rect">
            <a:avLst/>
          </a:prstGeom>
          <a:noFill/>
        </p:spPr>
        <p:txBody>
          <a:bodyPr wrap="none" rtlCol="0">
            <a:spAutoFit/>
          </a:bodyPr>
          <a:lstStyle/>
          <a:p>
            <a:r>
              <a:rPr lang="en-US" sz="1200" dirty="0"/>
              <a:t>8/34</a:t>
            </a:r>
          </a:p>
        </p:txBody>
      </p:sp>
    </p:spTree>
    <p:extLst>
      <p:ext uri="{BB962C8B-B14F-4D97-AF65-F5344CB8AC3E}">
        <p14:creationId xmlns:p14="http://schemas.microsoft.com/office/powerpoint/2010/main" val="28802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9" grpId="0" animBg="1"/>
      <p:bldP spid="20" grpId="0" animBg="1"/>
      <p:bldP spid="21" grpId="0" animBg="1"/>
      <p:bldP spid="24" grpId="0" animBg="1"/>
      <p:bldP spid="4" grpId="0" animBg="1"/>
      <p:bldP spid="4" grpId="1" animBg="1"/>
      <p:bldP spid="5" grpId="0" animBg="1"/>
      <p:bldP spid="5" grpId="1" animBg="1"/>
      <p:bldP spid="7" grpId="0" animBg="1"/>
      <p:bldP spid="7" grpId="1" animBg="1"/>
      <p:bldP spid="8" grpId="0" animBg="1"/>
      <p:bldP spid="8" grpId="1" animBg="1"/>
      <p:bldP spid="14" grpId="0" animBg="1"/>
      <p:bldP spid="14" grpId="1" animBg="1"/>
      <p:bldP spid="15" grpId="0" animBg="1"/>
      <p:bldP spid="15" grpId="1" animBg="1"/>
      <p:bldP spid="16" grpId="0" animBg="1"/>
      <p:bldP spid="16" grpId="1" animBg="1"/>
      <p:bldP spid="17" grpId="0" animBg="1"/>
      <p:bldP spid="17" grpId="1" animBg="1"/>
    </p:bldLst>
  </p:timing>
</p:sld>
</file>

<file path=ppt/theme/theme1.xml><?xml version="1.0" encoding="utf-8"?>
<a:theme xmlns:a="http://schemas.openxmlformats.org/drawingml/2006/main" name="Academic Research Thesis Defense by Slidesgo">
  <a:themeElements>
    <a:clrScheme name="Custom 4">
      <a:dk1>
        <a:srgbClr val="173C6B"/>
      </a:dk1>
      <a:lt1>
        <a:srgbClr val="FFFFFF"/>
      </a:lt1>
      <a:dk2>
        <a:srgbClr val="FF594D"/>
      </a:dk2>
      <a:lt2>
        <a:srgbClr val="E34F45"/>
      </a:lt2>
      <a:accent1>
        <a:srgbClr val="2A2A2A"/>
      </a:accent1>
      <a:accent2>
        <a:srgbClr val="3F3F3F"/>
      </a:accent2>
      <a:accent3>
        <a:srgbClr val="EDEDED"/>
      </a:accent3>
      <a:accent4>
        <a:srgbClr val="173C6B"/>
      </a:accent4>
      <a:accent5>
        <a:srgbClr val="173C6B"/>
      </a:accent5>
      <a:accent6>
        <a:srgbClr val="173C6B"/>
      </a:accent6>
      <a:hlink>
        <a:srgbClr val="173C6B"/>
      </a:hlink>
      <a:folHlink>
        <a:srgbClr val="173C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
  <TotalTime>8132</TotalTime>
  <Words>3723</Words>
  <Application>Microsoft Macintosh PowerPoint</Application>
  <PresentationFormat>On-screen Show (16:9)</PresentationFormat>
  <Paragraphs>670</Paragraphs>
  <Slides>38</Slides>
  <Notes>38</Notes>
  <HiddenSlides>6</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American Typewriter</vt:lpstr>
      <vt:lpstr>Andale Mono</vt:lpstr>
      <vt:lpstr>Courier New</vt:lpstr>
      <vt:lpstr>Cambria Math</vt:lpstr>
      <vt:lpstr>Helvetica Neue</vt:lpstr>
      <vt:lpstr>Aharoni</vt:lpstr>
      <vt:lpstr>Maven Pro</vt:lpstr>
      <vt:lpstr>Alfa Slab One</vt:lpstr>
      <vt:lpstr>Baloo Tamma 2</vt:lpstr>
      <vt:lpstr>Baloo Bhaijaan</vt:lpstr>
      <vt:lpstr>Maven Pro SemiBold</vt:lpstr>
      <vt:lpstr>Times New Roman</vt:lpstr>
      <vt:lpstr>Roboto Condensed Light</vt:lpstr>
      <vt:lpstr>Maven Pro Medium</vt:lpstr>
      <vt:lpstr>Arial</vt:lpstr>
      <vt:lpstr>Academic Research Thesis Defense by Slidesgo</vt:lpstr>
      <vt:lpstr>Efficient Discovery of Actual Causality using  Abstraction-Refinement  </vt:lpstr>
      <vt:lpstr>Motivation</vt:lpstr>
      <vt:lpstr>Objective</vt:lpstr>
      <vt:lpstr>Applications</vt:lpstr>
      <vt:lpstr>Outline</vt:lpstr>
      <vt:lpstr>Causality</vt:lpstr>
      <vt:lpstr>Causality</vt:lpstr>
      <vt:lpstr>Actual Causality   (Halpern &amp; Pearl)</vt:lpstr>
      <vt:lpstr>Actual Causality</vt:lpstr>
      <vt:lpstr>Actual Causality ( HP Conditions )</vt:lpstr>
      <vt:lpstr>Causal Setting</vt:lpstr>
      <vt:lpstr>Causal Setting</vt:lpstr>
      <vt:lpstr>Causal Setting (Example)</vt:lpstr>
      <vt:lpstr>Transition Systems</vt:lpstr>
      <vt:lpstr>Approach</vt:lpstr>
      <vt:lpstr>Discovery of Actual Cause </vt:lpstr>
      <vt:lpstr>Modified Framework </vt:lpstr>
      <vt:lpstr>Transition Systems</vt:lpstr>
      <vt:lpstr>SMT Constraints</vt:lpstr>
      <vt:lpstr>SMT Based Discovery of Actual Cause </vt:lpstr>
      <vt:lpstr>Complexity of Actual Causality</vt:lpstr>
      <vt:lpstr>Our Idea</vt:lpstr>
      <vt:lpstr>Abstraction-Refinement Algorithm </vt:lpstr>
      <vt:lpstr>Soundness of the Algorithm</vt:lpstr>
      <vt:lpstr>Experiments</vt:lpstr>
      <vt:lpstr>Case Studies  </vt:lpstr>
      <vt:lpstr>Implementation </vt:lpstr>
      <vt:lpstr>Case Study (1): Mountain Car </vt:lpstr>
      <vt:lpstr>Case Study : Lunar Lander</vt:lpstr>
      <vt:lpstr>Case Study : Lunar Lander</vt:lpstr>
      <vt:lpstr>Case Study : F-16 Autopilot Simulator </vt:lpstr>
      <vt:lpstr>Case Study : F-16 Autopilot Simulator </vt:lpstr>
      <vt:lpstr>Case Study : F-16 Autopilot Simulator </vt:lpstr>
      <vt:lpstr>Causal Analysis</vt:lpstr>
      <vt:lpstr>Conclusion</vt:lpstr>
      <vt:lpstr>Summary</vt:lpstr>
      <vt:lpstr>Future Work</vt:lpstr>
      <vt:lpstr>Thanks!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Rafieioskouei, Arshia</cp:lastModifiedBy>
  <cp:revision>27</cp:revision>
  <dcterms:modified xsi:type="dcterms:W3CDTF">2024-09-30T18:39:58Z</dcterms:modified>
</cp:coreProperties>
</file>